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27"/>
  </p:notesMasterIdLst>
  <p:handoutMasterIdLst>
    <p:handoutMasterId r:id="rId28"/>
  </p:handoutMasterIdLst>
  <p:sldIdLst>
    <p:sldId id="475" r:id="rId2"/>
    <p:sldId id="359" r:id="rId3"/>
    <p:sldId id="553" r:id="rId4"/>
    <p:sldId id="554" r:id="rId5"/>
    <p:sldId id="555" r:id="rId6"/>
    <p:sldId id="546" r:id="rId7"/>
    <p:sldId id="557" r:id="rId8"/>
    <p:sldId id="259" r:id="rId9"/>
    <p:sldId id="556" r:id="rId10"/>
    <p:sldId id="536" r:id="rId11"/>
    <p:sldId id="537" r:id="rId12"/>
    <p:sldId id="540" r:id="rId13"/>
    <p:sldId id="541" r:id="rId14"/>
    <p:sldId id="542" r:id="rId15"/>
    <p:sldId id="543" r:id="rId16"/>
    <p:sldId id="544" r:id="rId17"/>
    <p:sldId id="545" r:id="rId18"/>
    <p:sldId id="549" r:id="rId19"/>
    <p:sldId id="550" r:id="rId20"/>
    <p:sldId id="531" r:id="rId21"/>
    <p:sldId id="532" r:id="rId22"/>
    <p:sldId id="534" r:id="rId23"/>
    <p:sldId id="535" r:id="rId24"/>
    <p:sldId id="558" r:id="rId25"/>
    <p:sldId id="533" r:id="rId26"/>
  </p:sldIdLst>
  <p:sldSz cx="10058400" cy="7315200"/>
  <p:notesSz cx="6797675" cy="9926638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FFFF0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990000"/>
    <a:srgbClr val="FF33CC"/>
    <a:srgbClr val="008000"/>
    <a:srgbClr val="003300"/>
    <a:srgbClr val="660066"/>
    <a:srgbClr val="CC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6" autoAdjust="0"/>
    <p:restoredTop sz="95838" autoAdjust="0"/>
  </p:normalViewPr>
  <p:slideViewPr>
    <p:cSldViewPr>
      <p:cViewPr>
        <p:scale>
          <a:sx n="75" d="100"/>
          <a:sy n="75" d="100"/>
        </p:scale>
        <p:origin x="-570" y="-642"/>
      </p:cViewPr>
      <p:guideLst>
        <p:guide orient="horz" pos="2304"/>
        <p:guide pos="3168"/>
      </p:guideLst>
    </p:cSldViewPr>
  </p:slideViewPr>
  <p:outlineViewPr>
    <p:cViewPr>
      <p:scale>
        <a:sx n="33" d="100"/>
        <a:sy n="33" d="100"/>
      </p:scale>
      <p:origin x="18" y="36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86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3127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98CC232-C5D8-4D56-8512-76894E8F9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44538"/>
            <a:ext cx="51181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9619F45-57C1-4429-8ADA-B0703FAB7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06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4000">
                <a:solidFill>
                  <a:srgbClr val="FFFF00"/>
                </a:solidFill>
                <a:latin typeface="Arial" pitchFamily="34" charset="0"/>
              </a:defRPr>
            </a:lvl1pPr>
            <a:lvl2pPr marL="742950" indent="-285750" defTabSz="931863" eaLnBrk="0" hangingPunct="0">
              <a:defRPr sz="4000">
                <a:solidFill>
                  <a:srgbClr val="FFFF00"/>
                </a:solidFill>
                <a:latin typeface="Arial" pitchFamily="34" charset="0"/>
              </a:defRPr>
            </a:lvl2pPr>
            <a:lvl3pPr marL="1143000" indent="-228600" defTabSz="931863" eaLnBrk="0" hangingPunct="0">
              <a:defRPr sz="4000">
                <a:solidFill>
                  <a:srgbClr val="FFFF00"/>
                </a:solidFill>
                <a:latin typeface="Arial" pitchFamily="34" charset="0"/>
              </a:defRPr>
            </a:lvl3pPr>
            <a:lvl4pPr marL="1600200" indent="-228600" defTabSz="931863" eaLnBrk="0" hangingPunct="0">
              <a:defRPr sz="4000">
                <a:solidFill>
                  <a:srgbClr val="FFFF00"/>
                </a:solidFill>
                <a:latin typeface="Arial" pitchFamily="34" charset="0"/>
              </a:defRPr>
            </a:lvl4pPr>
            <a:lvl5pPr marL="2057400" indent="-228600" defTabSz="931863" eaLnBrk="0" hangingPunct="0">
              <a:defRPr sz="4000">
                <a:solidFill>
                  <a:srgbClr val="FFFF00"/>
                </a:solidFill>
                <a:latin typeface="Arial" pitchFamily="34" charset="0"/>
              </a:defRPr>
            </a:lvl5pPr>
            <a:lvl6pPr marL="25146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pitchFamily="34" charset="0"/>
              </a:defRPr>
            </a:lvl6pPr>
            <a:lvl7pPr marL="29718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pitchFamily="34" charset="0"/>
              </a:defRPr>
            </a:lvl7pPr>
            <a:lvl8pPr marL="34290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pitchFamily="34" charset="0"/>
              </a:defRPr>
            </a:lvl8pPr>
            <a:lvl9pPr marL="3886200" indent="-228600" algn="r" defTabSz="931863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FFFF00"/>
                </a:solidFill>
                <a:latin typeface="Arial" pitchFamily="34" charset="0"/>
              </a:defRPr>
            </a:lvl9pPr>
          </a:lstStyle>
          <a:p>
            <a:pPr eaLnBrk="1" hangingPunct="1"/>
            <a:fld id="{B7B676F1-D7B2-4A34-80B2-D4FEF4D4585C}" type="slidenum">
              <a:rPr lang="en-US" sz="12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200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DCE06F-99A2-46A9-B0C4-D34074D3BE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5262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A002F-85DA-49BD-A418-BF6915A525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1000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1F788F-1D03-481E-A94A-B7B8998077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1307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03238" y="1706563"/>
            <a:ext cx="9051925" cy="4827587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9665-F108-480C-BC9E-9659D40BE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293688"/>
            <a:ext cx="9051925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03238" y="1706563"/>
            <a:ext cx="4449762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06563"/>
            <a:ext cx="4449763" cy="4827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DFFDA-C704-4D3C-9B00-5EB71BC41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E6C85B-7013-4B3A-BA50-9F5AB1C76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04277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F9A09-E1D0-419D-8F31-819A905555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9671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82669B-1F95-4937-8F7F-202070D303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155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1ABD6-8EF0-491A-95F7-2318BF6513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61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131C6-596E-4F0C-B0C1-E156189F95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513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44D7C-5244-426C-A010-4CE8504819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4008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5FEC21-279C-4354-B3F9-E2166429CC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1288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42D66-FA5D-4680-ACB8-0700CD4CCB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6098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  <a:prstGeom prst="rect">
            <a:avLst/>
          </a:prstGeom>
        </p:spPr>
        <p:txBody>
          <a:bodyPr vert="horz" lIns="99269" tIns="49635" rIns="99269" bIns="4963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06880"/>
            <a:ext cx="9052560" cy="4827694"/>
          </a:xfrm>
          <a:prstGeom prst="rect">
            <a:avLst/>
          </a:prstGeom>
        </p:spPr>
        <p:txBody>
          <a:bodyPr vert="horz" lIns="99269" tIns="49635" rIns="99269" bIns="4963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6780108"/>
            <a:ext cx="31851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6780108"/>
            <a:ext cx="2346960" cy="38946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DD0575-613F-4A6F-AA59-743EC29161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86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 spd="slow">
    <p:cover dir="r"/>
  </p:transition>
  <p:timing>
    <p:tnLst>
      <p:par>
        <p:cTn id="1" dur="indefinite" restart="never" nodeType="tmRoot"/>
      </p:par>
    </p:tnLst>
  </p:timing>
  <p:txStyles>
    <p:titleStyle>
      <a:lvl1pPr algn="ctr" defTabSz="992695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2260" indent="-372260" algn="l" defTabSz="99269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564" indent="-310217" algn="l" defTabSz="992695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868" indent="-248174" algn="l" defTabSz="99269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7214" indent="-248174" algn="l" defTabSz="99269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562" indent="-248174" algn="l" defTabSz="99269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>
          <a:xfrm>
            <a:off x="503238" y="381000"/>
            <a:ext cx="9051925" cy="6153150"/>
          </a:xfrm>
        </p:spPr>
        <p:txBody>
          <a:bodyPr/>
          <a:lstStyle/>
          <a:p>
            <a:pPr algn="ctr">
              <a:buFontTx/>
              <a:buNone/>
            </a:pPr>
            <a:endParaRPr lang="en-US" sz="6600" b="1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ctr">
              <a:buFontTx/>
              <a:buNone/>
            </a:pPr>
            <a:endParaRPr lang="en-US" sz="3600" b="1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ctr">
              <a:buFontTx/>
              <a:buNone/>
            </a:pPr>
            <a:r>
              <a:rPr lang="bn-BD" sz="6000" b="1" dirty="0" smtClean="0">
                <a:solidFill>
                  <a:srgbClr val="00B0F0"/>
                </a:solidFill>
                <a:latin typeface="SolaimanLipi" pitchFamily="65" charset="0"/>
                <a:cs typeface="SolaimanLipi" pitchFamily="65" charset="0"/>
              </a:rPr>
              <a:t>খাদ্য মন্ত্রণালয়ের </a:t>
            </a:r>
            <a:r>
              <a:rPr lang="bn-BD" sz="6000" b="1" dirty="0" smtClean="0">
                <a:solidFill>
                  <a:srgbClr val="00B050"/>
                </a:solidFill>
                <a:latin typeface="SolaimanLipi" pitchFamily="65" charset="0"/>
                <a:cs typeface="SolaimanLipi" pitchFamily="65" charset="0"/>
              </a:rPr>
              <a:t>ফেব্রুয়ারি/২০১৬ মাসের মাসিক সমন্বয় সভায় সকলকে স্বাগতম</a:t>
            </a:r>
            <a:endParaRPr lang="en-US" sz="60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406400"/>
            <a:ext cx="8549640" cy="812799"/>
          </a:xfrm>
        </p:spPr>
        <p:txBody>
          <a:bodyPr>
            <a:noAutofit/>
          </a:bodyPr>
          <a:lstStyle/>
          <a:p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আবশ্যিক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কৌশলগত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উ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দ্দে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শ্যসমূহের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১৯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টি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কার্যক্রমের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br>
              <a:rPr lang="en-US" sz="2000" dirty="0" smtClean="0">
                <a:latin typeface="Nikosh" pitchFamily="2" charset="0"/>
                <a:cs typeface="Nikosh" pitchFamily="2" charset="0"/>
              </a:rPr>
            </a:b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নিম্নোক্ত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১৪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ইতোমধ্যে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সম্পাদিত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Nikosh" pitchFamily="2" charset="0"/>
                <a:cs typeface="Nikosh" pitchFamily="2" charset="0"/>
              </a:rPr>
              <a:t>হয়েছে</a:t>
            </a:r>
            <a:endParaRPr lang="en-US" sz="2000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774746"/>
              </p:ext>
            </p:extLst>
          </p:nvPr>
        </p:nvGraphicFramePr>
        <p:xfrm>
          <a:off x="754380" y="1300480"/>
          <a:ext cx="8465820" cy="5674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4732"/>
                <a:gridCol w="3404732"/>
                <a:gridCol w="1656356"/>
              </a:tblGrid>
              <a:tr h="3360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কার্যক্রম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বাস্তবায়নের</a:t>
                      </a:r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 </a:t>
                      </a: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অগ্রগতি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মন্তব্য</a:t>
                      </a:r>
                      <a:endParaRPr lang="en-US" sz="2000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খসড়া বার্ষিক কর্মসম্পাদন চুক্তি দাখিল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নির্ধারিত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তারিখে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দাখিল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বার্ষিক কর্মসম্পাদন চুক্তি বাস্তবায়ন পরিবীক্ষণ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অর্ধবার্ষিক প্রতিবেদন দাখিলকৃত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455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আওতাধীন সংস্থার সঙ্গে বার্ষিক কর্মসম্পাদন সংক্রান্ত সমঝোতা স্মারক স্বাক্ষর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সমঝোতা স্মারক স্বা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ক্ষর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5852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বার্ষিক কর্মসম্পাদ</a:t>
                      </a:r>
                      <a:r>
                        <a:rPr lang="en-US" sz="16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নের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সাথে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সংশ্লিষ্ট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কর্মকর্তাদের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প্রণোদনা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প্রদান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(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কমপক্ষে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তিন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জন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কর্মকর্তাকে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বৈদেশিক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প্রশিক্ষণে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প্রেরণ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)</a:t>
                      </a:r>
                      <a:endParaRPr lang="en-US" sz="16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ইতোমধ্যে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তিনজনকে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বৈদেশিক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প্রশিক্ষণে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প্রেরণ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জাতীয় শুদ্ধাচার কৌশল </a:t>
                      </a:r>
                      <a:r>
                        <a:rPr lang="bn-IN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(</a:t>
                      </a:r>
                      <a:r>
                        <a:rPr lang="bn-IN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পরিবীক্ষণ কাঠামো প্রণ</a:t>
                      </a:r>
                      <a:r>
                        <a:rPr lang="en-US" sz="16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য়ন</a:t>
                      </a:r>
                      <a:r>
                        <a:rPr lang="en-US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)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পরিবীক্ষণ কাঠামো প্রণ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য়ন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কর্মকর্তা</a:t>
                      </a:r>
                      <a:r>
                        <a:rPr lang="en-US" sz="14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/</a:t>
                      </a: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কর্মচারীদের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প্রশিক্ষণ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প্রদান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(৬০ </a:t>
                      </a:r>
                      <a:r>
                        <a:rPr lang="en-US" sz="14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জনঘন্টা</a:t>
                      </a:r>
                      <a:r>
                        <a:rPr lang="en-US" sz="14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)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প্রশিক্ষণ</a:t>
                      </a:r>
                      <a:r>
                        <a:rPr lang="en-US" sz="14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প্রদান</a:t>
                      </a:r>
                      <a:r>
                        <a:rPr lang="en-US" sz="14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4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হচ্ছে</a:t>
                      </a:r>
                      <a:r>
                        <a:rPr lang="en-US" sz="14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তথ্য প্রকাশ নীতিমালা প্রণয়ন 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ওয়েবসাইটে প্র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কাশ করা হয়েছে।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455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আওতাধীন দপ্তর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/</a:t>
                      </a: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সংস্থায় দায়িত্বপ্রাপ্ত কর্মকর্তা নিয়োগ 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ওয়েবসাইটে প্র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কাশ করা হয়েছে।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মন্ত্রণালয়ে বার্ষিক প্রতিবেদন প্রণয়ন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প্রতিবেদন </a:t>
                      </a: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ওয়েবসাইটে প্র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কাশ করা হয়েছে।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পরিবর্তিত ফরম্যাটে মন্ত্রণালয়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/</a:t>
                      </a: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বিভাগ এবং মাঠপর্যায়ের দপ্তরসমূহে সিটিজেন্স চার্টার প্রণয়ন 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মন্ত্রণালয়ের</a:t>
                      </a:r>
                      <a:r>
                        <a:rPr lang="en-US" sz="16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bn-IN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ওয়েবসাইটে </a:t>
                      </a: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কাশ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অধিদপ্তরের</a:t>
                      </a:r>
                      <a:r>
                        <a:rPr lang="en-US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bn-IN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ওয়েবসাইটে </a:t>
                      </a:r>
                      <a:r>
                        <a:rPr lang="bn-IN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কাশ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 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3360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অভিযোগ প্রতিকার ব্যবস্থা বাস্তবায়ন</a:t>
                      </a:r>
                      <a:r>
                        <a:rPr lang="en-US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(%)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মোট</a:t>
                      </a:r>
                      <a:r>
                        <a:rPr lang="en-US" sz="16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অভিযোগ-১৭৩, নিষ্পত্তি-১০২, অনিষ্পন্ন-৭১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4551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60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বাজেট বাস্তবায়ন কমিটির কর্মপরিধি যথাযথভাবে অনুসরণ</a:t>
                      </a:r>
                      <a:endParaRPr lang="en-US" sz="140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ত্রৈমাসিক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বাজেট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প্রতিবেদন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দাখিলকৃত</a:t>
                      </a:r>
                      <a:r>
                        <a:rPr lang="en-US" sz="16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endParaRPr lang="en-US" sz="14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568961"/>
            <a:ext cx="8549640" cy="650239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আবশ্যিক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কৌশলগত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উ</a:t>
            </a:r>
            <a:r>
              <a:rPr lang="bn-BD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দ্দেশ্য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সমূহের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মধ্যে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নিম্নোক্ত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৫টি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কার্যক্রম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চলমান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sz="2400" dirty="0" smtClean="0">
                <a:solidFill>
                  <a:srgbClr val="0000FF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solidFill>
                <a:srgbClr val="0000FF"/>
              </a:solidFill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915817"/>
              </p:ext>
            </p:extLst>
          </p:nvPr>
        </p:nvGraphicFramePr>
        <p:xfrm>
          <a:off x="754380" y="1300480"/>
          <a:ext cx="8465820" cy="39361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/>
                <a:gridCol w="3520440"/>
                <a:gridCol w="1927860"/>
              </a:tblGrid>
              <a:tr h="464283">
                <a:tc>
                  <a:txBody>
                    <a:bodyPr/>
                    <a:lstStyle/>
                    <a:p>
                      <a:pPr marL="0" marR="0" algn="ctr" defTabSz="99269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কার্যক্রম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 defTabSz="99269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বাস্তবায়নের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 </a:t>
                      </a: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অগ্রগতি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 defTabSz="99269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err="1">
                          <a:solidFill>
                            <a:schemeClr val="tx1"/>
                          </a:solidFill>
                          <a:latin typeface="Nikosh" pitchFamily="2" charset="0"/>
                          <a:ea typeface="+mj-ea"/>
                          <a:cs typeface="Nikosh" pitchFamily="2" charset="0"/>
                        </a:rPr>
                        <a:t>মন্তব্য</a:t>
                      </a:r>
                      <a:endParaRPr lang="en-US" sz="2000" b="1" kern="1200" dirty="0">
                        <a:solidFill>
                          <a:schemeClr val="tx1"/>
                        </a:solidFill>
                        <a:latin typeface="Nikosh" pitchFamily="2" charset="0"/>
                        <a:ea typeface="+mj-ea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691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একটি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Online </a:t>
                      </a:r>
                      <a:r>
                        <a:rPr lang="bn-IN" sz="180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সেবা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চালুকরণ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চালু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সম্ভব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হয়নি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একটি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সেবা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চিহ্নিত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বাস্তবায়নের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উদ্যোগ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গ্রহণ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হয়েছে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691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একটি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সেবা</a:t>
                      </a:r>
                      <a:r>
                        <a:rPr lang="en-US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সহজীকরণ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indent="0" algn="ctr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সেবা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চিহ্নিত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করা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যায়নি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।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indent="0" algn="ctr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সেবা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চিহ্নিত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হবে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IN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691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অডিট আপত্তি নিষ্পত্তি কার্যক্রমের উন্নয়ন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বছরে অডিট আপত্তি নিষ্পত্তিকৃত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endParaRPr lang="bn-BD" sz="1800" dirty="0" smtClean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(সংশ্লিষ্ট</a:t>
                      </a:r>
                      <a:r>
                        <a:rPr lang="bn-BD" sz="1800" baseline="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স্লাইডে প্রদর্শিত)</a:t>
                      </a:r>
                      <a:endParaRPr lang="bn-BD" sz="1800" dirty="0" smtClean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নিষ্পত্তির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হার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বৃদ্ধি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করতে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হবে</a:t>
                      </a:r>
                      <a:r>
                        <a:rPr lang="en-US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  <a:endParaRPr lang="bn-IN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573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শুদ্ধাচার কর্মপরিকল্পনা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শুদ্ধাচার কর্মপরিকল্পনার কার্যক্রম </a:t>
                      </a:r>
                      <a:r>
                        <a:rPr lang="bn-IN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বাস্তবায়িত</a:t>
                      </a:r>
                      <a:r>
                        <a:rPr lang="bn-BD" sz="1800" dirty="0" smtClean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হচ্ছে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চলমান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  <a:tr h="6916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IN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বার্ষিক কর্মসম্পাদন চুক্তির মূল্যায়ন প্রতিবেদন দাখিল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৩১/৮/১৬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এর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মধ্যে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দাখিল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করতে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হবে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।</a:t>
                      </a: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এখন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সময়</a:t>
                      </a:r>
                      <a:r>
                        <a:rPr lang="en-US" sz="1800" dirty="0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 </a:t>
                      </a:r>
                      <a:r>
                        <a:rPr lang="en-US" sz="1800" dirty="0" err="1">
                          <a:latin typeface="Nikosh" pitchFamily="2" charset="0"/>
                          <a:ea typeface="MS Mincho"/>
                          <a:cs typeface="Nikosh" pitchFamily="2" charset="0"/>
                        </a:rPr>
                        <a:t>হয়নি</a:t>
                      </a:r>
                      <a:endParaRPr lang="en-US" sz="1800" dirty="0">
                        <a:latin typeface="Nikosh" pitchFamily="2" charset="0"/>
                        <a:ea typeface="MS Mincho"/>
                        <a:cs typeface="Nikosh" pitchFamily="2" charset="0"/>
                      </a:endParaRPr>
                    </a:p>
                  </a:txBody>
                  <a:tcPr marL="75438" marR="75438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457200"/>
            <a:ext cx="8839200" cy="556260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bn-BD" sz="32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খাদ্য মন্ত্রণালয়ে</a:t>
            </a:r>
            <a:r>
              <a:rPr lang="en-US" sz="32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র </a:t>
            </a:r>
            <a:r>
              <a:rPr lang="bn-BD" sz="32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কৌশলগত </a:t>
            </a:r>
            <a:r>
              <a:rPr lang="bn-BD" sz="32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উদ্দেশ্যসমূহ- </a:t>
            </a:r>
            <a:endParaRPr lang="bn-BD" sz="3200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3200" dirty="0" smtClean="0">
                <a:latin typeface="SolaimanLipi" pitchFamily="65" charset="0"/>
                <a:cs typeface="SolaimanLipi" pitchFamily="65" charset="0"/>
              </a:rPr>
              <a:t>	</a:t>
            </a:r>
            <a:r>
              <a:rPr lang="bn-BD" sz="2000" dirty="0" smtClean="0">
                <a:latin typeface="SolaimanLipi" pitchFamily="65" charset="0"/>
                <a:cs typeface="SolaimanLipi" pitchFamily="65" charset="0"/>
              </a:rPr>
              <a:t>* খাদ্যশস্যের নিরাপত্তা মজুদ ও কৃষকদের প্রণোদনা মূল্য প্রদান নিশ্চিতকরণ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2000" dirty="0" smtClean="0">
                <a:latin typeface="SolaimanLipi" pitchFamily="65" charset="0"/>
                <a:cs typeface="SolaimanLipi" pitchFamily="65" charset="0"/>
              </a:rPr>
              <a:t>	* দরিদ্র জনসাধারণের (বিশেষ করে মহিলা ও শিশুদের) জন্য খাদ্যের প্রাপ্যতা সহজলভ্যকরণ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2000" dirty="0" smtClean="0">
                <a:latin typeface="SolaimanLipi" pitchFamily="65" charset="0"/>
                <a:cs typeface="SolaimanLipi" pitchFamily="65" charset="0"/>
              </a:rPr>
              <a:t>	* নিরাপদ খাদ্য প্রাপ্তি ও পুষ্টি পরিস্থিতির উন্নয়ন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2000" dirty="0" smtClean="0">
                <a:latin typeface="SolaimanLipi" pitchFamily="65" charset="0"/>
                <a:cs typeface="SolaimanLipi" pitchFamily="65" charset="0"/>
              </a:rPr>
              <a:t>	* খাদ্যনীতি, কৌশল ও ব্যবস্থাপনার প্রাতিষ্ঠানিক সক্ষমতা বৃদ্ধিকরণ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2000" dirty="0" smtClean="0">
                <a:latin typeface="SolaimanLipi" pitchFamily="65" charset="0"/>
                <a:cs typeface="SolaimanLipi" pitchFamily="65" charset="0"/>
              </a:rPr>
              <a:t>	* খাদ্যশস্যের (চাল ও গম) মূল্য স্থিতিশীলতা নিশ্চিতকরণ</a:t>
            </a:r>
            <a:endParaRPr lang="en-US" sz="2000" dirty="0" smtClean="0"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চুক্তি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অনুযায়ী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উল্লিখিত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৫টি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উদ্দেশ্য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বাস্তবায়নের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জন্য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১৬টি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কার্যক্রম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নির্ধারিত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সময়ের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মধ্যে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সম্পাদন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বর্ণিত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উদ্দেশ্যসমূহের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মান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নির্ধারণ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dirty="0" err="1" smtClean="0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2000" dirty="0" smtClean="0">
                <a:latin typeface="SolaimanLipi" pitchFamily="65" charset="0"/>
                <a:cs typeface="SolaimanLipi" pitchFamily="65" charset="0"/>
              </a:rPr>
              <a:t> আছে-৮৩।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000" dirty="0" smtClean="0"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sz="2000" dirty="0" smtClean="0"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400"/>
            <a:ext cx="9052560" cy="8382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কৌশলগত 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উদ্দেশ্য-১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খাদ্যশস্যের নিরাপত্তা মজুদ এবং কৃষকদের প্রণোদনা মূল্য প্রদান নিশ্চিতকরণ </a:t>
            </a:r>
            <a:r>
              <a:rPr lang="bn-BD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b="1" dirty="0" smtClean="0">
                <a:latin typeface="SolaimanLipi" pitchFamily="65" charset="0"/>
                <a:cs typeface="SolaimanLipi" pitchFamily="65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9761705"/>
              </p:ext>
            </p:extLst>
          </p:nvPr>
        </p:nvGraphicFramePr>
        <p:xfrm>
          <a:off x="457200" y="914399"/>
          <a:ext cx="9372602" cy="6013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1905000"/>
                <a:gridCol w="2438400"/>
                <a:gridCol w="2743201"/>
              </a:tblGrid>
              <a:tr h="71691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কার্যক্রম</a:t>
                      </a:r>
                      <a:endParaRPr lang="en-US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লক্ষ্যমাত্রা</a:t>
                      </a:r>
                      <a:endParaRPr lang="en-US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baseline="0" dirty="0" smtClean="0">
                          <a:latin typeface="Nikosh" pitchFamily="2" charset="0"/>
                          <a:cs typeface="Nikosh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Nikosh" pitchFamily="2" charset="0"/>
                          <a:cs typeface="Nikosh" pitchFamily="2" charset="0"/>
                        </a:rPr>
                        <a:t>অগ্রগতি</a:t>
                      </a:r>
                      <a:endParaRPr lang="en-US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latin typeface="Nikosh" pitchFamily="2" charset="0"/>
                          <a:cs typeface="Nikosh" pitchFamily="2" charset="0"/>
                        </a:rPr>
                        <a:t>মন্তব্য</a:t>
                      </a:r>
                      <a:endParaRPr lang="en-US" dirty="0">
                        <a:latin typeface="Nikosh" pitchFamily="2" charset="0"/>
                        <a:cs typeface="Nikosh" pitchFamily="2" charset="0"/>
                      </a:endParaRPr>
                    </a:p>
                  </a:txBody>
                  <a:tcPr/>
                </a:tc>
              </a:tr>
              <a:tr h="592236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অভ্যন্তরীণ চাল সংগ্রহ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(৮)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১৫.০০ লক্ষ মে. টন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৭.৬৪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লক্ষ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মেঃ টন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সংগৃহিত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জুন/২০১৬ সময়ে কমপক্ষে ৯ লক্ষ মে. টন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সংগ্রহ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করতে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হবে</a:t>
                      </a:r>
                      <a:endParaRPr lang="en-US" sz="1600" dirty="0"/>
                    </a:p>
                  </a:txBody>
                  <a:tcPr/>
                </a:tc>
              </a:tr>
              <a:tr h="1053048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নিজস্ব সম্পদে গম আমদানি 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(৬)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৭.০০ লক্ষ মে. টন 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২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.৮২</a:t>
                      </a:r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 লক্ষ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মে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: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টন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, টেন্ডার-১৫০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হাজার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মে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: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টন</a:t>
                      </a:r>
                      <a:endParaRPr lang="en-US" sz="1600" dirty="0" smtClean="0"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লক্ষ্যমাত্র</a:t>
                      </a:r>
                      <a:r>
                        <a:rPr lang="bn-BD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া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কিভাবে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অর্জন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হবে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বিষয়ে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।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592236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নুন্যতম মজুদকৃত খাদ্যশস্য 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(৭)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১৩.০০ লক্ষ মে. টন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বর্তমান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মজুদ-১৪.০০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লক্ষ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: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টন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বাস্তবায়িত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592236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অভ্যন্তরীন উৎস হতে গম সংগ্রহ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(৩)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১.৫০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লক্ষ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: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টন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সংগ্রহ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মৌসুম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শুরু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হয়নি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592236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গুদাম মেরামত ও রক্ষণাবেক্ষণ</a:t>
                      </a:r>
                      <a:r>
                        <a:rPr lang="en-US" sz="1600" b="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(৩)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৪০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হাজার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: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টন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ধারণ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ক্ষমতার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কার্যাদেশ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প্রক্রিয়াধীন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634523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নতুন এবং আধুনিক গুদাম নির্মান</a:t>
                      </a:r>
                      <a:r>
                        <a:rPr lang="en-US" sz="1600" b="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(৩)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৫০     হাজার মে. টন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জুনের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মধ্যে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মংলা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সাইলো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চালু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হলে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লক্ষ্যমাত্রা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অর্জিত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হবে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841599">
                <a:tc>
                  <a:txBody>
                    <a:bodyPr/>
                    <a:lstStyle/>
                    <a:p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গুদাম ঘাটতি কমানো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(২)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০.৬৫%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(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জুলাই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/১৬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এর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মধ্যে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রিপোর্ট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দিতে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হবে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)</a:t>
                      </a:r>
                    </a:p>
                  </a:txBody>
                  <a:tcPr/>
                </a:tc>
              </a:tr>
              <a:tr h="398825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ট্রানজিট লস কমা</a:t>
                      </a:r>
                      <a:r>
                        <a:rPr lang="en-US" sz="1600" b="0" dirty="0" err="1" smtClean="0">
                          <a:latin typeface="SolaimanLipi" pitchFamily="65" charset="0"/>
                          <a:cs typeface="SolaimanLipi" pitchFamily="65" charset="0"/>
                        </a:rPr>
                        <a:t>নো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(২)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০.১২% </a:t>
                      </a:r>
                      <a:endParaRPr 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31053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কৌশলগত উদ্দেশ্য-</a:t>
            </a: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২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bn-BD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দরিদ্র জনসাধারনের খাদ্যের প্রাপ্যতা সহজলভ্যকরণ</a:t>
            </a:r>
            <a:r>
              <a:rPr lang="en-US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(</a:t>
            </a:r>
            <a:r>
              <a:rPr lang="en-US" sz="2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OMS</a:t>
            </a:r>
            <a:r>
              <a:rPr lang="bn-BD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/</a:t>
            </a:r>
            <a:r>
              <a:rPr lang="en-US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Fair Price </a:t>
            </a:r>
            <a:r>
              <a:rPr lang="bn-BD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ব্যতীত </a:t>
            </a:r>
            <a:r>
              <a:rPr lang="en-US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PFDS </a:t>
            </a:r>
            <a:r>
              <a:rPr lang="bn-BD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অন্যান্য খাত</a:t>
            </a:r>
            <a:r>
              <a:rPr lang="en-US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) </a:t>
            </a:r>
            <a:r>
              <a:rPr lang="bn-BD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b="1" dirty="0" smtClean="0">
                <a:latin typeface="SolaimanLipi" pitchFamily="65" charset="0"/>
                <a:cs typeface="SolaimanLipi" pitchFamily="65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68755"/>
              </p:ext>
            </p:extLst>
          </p:nvPr>
        </p:nvGraphicFramePr>
        <p:xfrm>
          <a:off x="533400" y="2133600"/>
          <a:ext cx="8991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333"/>
                <a:gridCol w="1789218"/>
                <a:gridCol w="2495249"/>
                <a:gridCol w="2590800"/>
              </a:tblGrid>
              <a:tr h="701675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কার্যক্রম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লক্ষ্যমাত্রা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অগ্রগতি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মন্তব্য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</a:tr>
              <a:tr h="1889125">
                <a:tc>
                  <a:txBody>
                    <a:bodyPr/>
                    <a:lstStyle/>
                    <a:p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লক্ষমুখী কর্মসূচির চাল ও গম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(আটা) বিতরন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(১৮)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১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৪</a:t>
                      </a:r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.০০ লক্ষ মে. টন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৭.৫৩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লক্ষ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মেঃ টন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জুন/২০১৬ সময়ে কমপক্ষে ৯ লক্ষ মে. টন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বিতরণ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করতে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হবে</a:t>
                      </a:r>
                      <a:r>
                        <a:rPr lang="bn-BD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621453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কৌশলগত উদ্দেশ্য-</a:t>
            </a: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৩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bn-BD" sz="2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নিরাপদ খাদ্য প্রাপ্তি ও পুষ্টি পরিস্থিতির উন্নয়ন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400" dirty="0" smtClean="0">
                <a:latin typeface="SolaimanLipi" pitchFamily="65" charset="0"/>
                <a:cs typeface="SolaimanLipi" pitchFamily="65" charset="0"/>
              </a:rPr>
            </a:br>
            <a:r>
              <a:rPr lang="bn-BD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b="1" dirty="0" smtClean="0">
                <a:latin typeface="SolaimanLipi" pitchFamily="65" charset="0"/>
                <a:cs typeface="SolaimanLipi" pitchFamily="65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1345261"/>
              </p:ext>
            </p:extLst>
          </p:nvPr>
        </p:nvGraphicFramePr>
        <p:xfrm>
          <a:off x="533400" y="1600200"/>
          <a:ext cx="8991600" cy="376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333"/>
                <a:gridCol w="1789218"/>
                <a:gridCol w="2495249"/>
                <a:gridCol w="2590800"/>
              </a:tblGrid>
              <a:tr h="520065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কার্যক্রম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লক্ষ্যমাত্রা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অগ্রগতি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মন্তব্য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pPr algn="just"/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নিরাপদ খাদ্য নিশ্চিতকরনে বিধি/প্রবিধি প্রণয়ন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(৬)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৬ (ছয়) টি বিধি/প্রবিধি প্রণয়ন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করতে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হবে</a:t>
                      </a:r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তিনটি প্রবিধানমালা এর খসড়া প্রণয়নে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র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কাজ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চলছে</a:t>
                      </a:r>
                      <a:r>
                        <a:rPr lang="en-US" sz="1600" dirty="0" smtClean="0"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bn-BD" sz="1600" dirty="0" smtClean="0">
                          <a:latin typeface="SolaimanLipi" pitchFamily="65" charset="0"/>
                          <a:cs typeface="SolaimanLipi" pitchFamily="65" charset="0"/>
                        </a:rPr>
                        <a:t>জুন/২০১৬ সময়ে </a:t>
                      </a:r>
                      <a:r>
                        <a:rPr lang="en-US" sz="1600" dirty="0" err="1" smtClean="0">
                          <a:latin typeface="SolaimanLipi" pitchFamily="65" charset="0"/>
                          <a:cs typeface="SolaimanLipi" pitchFamily="65" charset="0"/>
                        </a:rPr>
                        <a:t>আরও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তিনটি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প্রণয়ন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করতে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হবে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।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পারে</a:t>
                      </a:r>
                      <a:r>
                        <a:rPr lang="en-US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  <a:r>
                        <a:rPr lang="bn-BD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নিরাপদ খাদ্য কর্তৃপক্ষ </a:t>
                      </a:r>
                      <a:endParaRPr lang="en-US" sz="1600" dirty="0"/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pPr algn="just"/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খাদ্যে 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Additives/ Preservatives/ Colors </a:t>
                      </a:r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এর মাত্রা নির্ধারণ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(৬)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৫টি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পণ্যের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Preservatives/ Colors </a:t>
                      </a:r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এর মাত্রা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নির্ধারণ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হবে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।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।</a:t>
                      </a:r>
                      <a:endParaRPr lang="bn-BD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pPr algn="just"/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এফপিএমইউ</a:t>
                      </a:r>
                      <a:r>
                        <a:rPr lang="bn-BD" sz="1600" b="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pPr algn="just"/>
                      <a:r>
                        <a:rPr lang="bn-BD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খাদ্যশস্যের মান পরীক্ষা</a:t>
                      </a:r>
                      <a:r>
                        <a:rPr lang="en-US" sz="1600" b="0" dirty="0" smtClean="0">
                          <a:latin typeface="SolaimanLipi" pitchFamily="65" charset="0"/>
                          <a:cs typeface="SolaimanLipi" pitchFamily="65" charset="0"/>
                        </a:rPr>
                        <a:t> (৪)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৩৬০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অধিদপ্তর-২১২</a:t>
                      </a:r>
                    </a:p>
                    <a:p>
                      <a:pPr algn="ctr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কর্তৃপক্ষ-১৬</a:t>
                      </a:r>
                    </a:p>
                    <a:p>
                      <a:pPr algn="ctr"/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মোট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: ২২৮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600" b="0" kern="120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।</a:t>
                      </a:r>
                      <a:r>
                        <a:rPr lang="bn-BD" sz="1600" b="0" kern="120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bn-BD" sz="16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নিরাপদ খাদ্য কর্তৃপক্ষ/খাদ্য অধিদপ্তর  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pPr algn="just"/>
                      <a:endParaRPr lang="en-US" sz="1600" b="0" kern="120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078653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কৌশলগত উদ্দেশ্য-</a:t>
            </a: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৪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খাদ্যনীতি, কৌশল ও ব্যবস্থাপনার প্রাতিষ্ঠানিক সক্ষমতা বৃদ্ধিকরণ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400" dirty="0" smtClean="0">
                <a:latin typeface="SolaimanLipi" pitchFamily="65" charset="0"/>
                <a:cs typeface="SolaimanLipi" pitchFamily="65" charset="0"/>
              </a:rPr>
            </a:b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400" dirty="0" smtClean="0">
                <a:latin typeface="SolaimanLipi" pitchFamily="65" charset="0"/>
                <a:cs typeface="SolaimanLipi" pitchFamily="65" charset="0"/>
              </a:rPr>
            </a:br>
            <a:r>
              <a:rPr lang="bn-BD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b="1" dirty="0" smtClean="0">
                <a:latin typeface="SolaimanLipi" pitchFamily="65" charset="0"/>
                <a:cs typeface="SolaimanLipi" pitchFamily="65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781322"/>
              </p:ext>
            </p:extLst>
          </p:nvPr>
        </p:nvGraphicFramePr>
        <p:xfrm>
          <a:off x="533400" y="1600200"/>
          <a:ext cx="8991600" cy="376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905000"/>
                <a:gridCol w="1981200"/>
                <a:gridCol w="2590800"/>
              </a:tblGrid>
              <a:tr h="520065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কা</a:t>
                      </a:r>
                      <a:r>
                        <a:rPr lang="bn-BD" sz="2000" b="1" kern="1200" dirty="0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র্য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ক্রম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লক্ষ্যমাত্রা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অগ্রগতি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মন্তব্য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SolaimanLipi" pitchFamily="65" charset="0"/>
                          <a:cs typeface="SolaimanLipi" pitchFamily="65" charset="0"/>
                        </a:rPr>
                        <a:t>খাদ্যনীতি ব্যবস্থাপনা মনিটরিং রিপোর্ট</a:t>
                      </a:r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800" dirty="0" err="1" smtClean="0">
                          <a:latin typeface="SolaimanLipi" pitchFamily="65" charset="0"/>
                          <a:cs typeface="SolaimanLipi" pitchFamily="65" charset="0"/>
                        </a:rPr>
                        <a:t>প্রকাশ</a:t>
                      </a:r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 {৫}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৫টি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২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করা</a:t>
                      </a:r>
                      <a:r>
                        <a:rPr lang="en-US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যেতে</a:t>
                      </a:r>
                      <a:r>
                        <a:rPr lang="en-US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18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পারে</a:t>
                      </a:r>
                      <a:r>
                        <a:rPr lang="en-US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  <a:endParaRPr lang="bn-BD" sz="1800" baseline="0" dirty="0" smtClean="0">
                        <a:latin typeface="SolaimanLipi" pitchFamily="65" charset="0"/>
                        <a:cs typeface="SolaimanLipi" pitchFamily="65" charset="0"/>
                      </a:endParaRPr>
                    </a:p>
                    <a:p>
                      <a:r>
                        <a:rPr lang="bn-BD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এফপিএমইউ </a:t>
                      </a:r>
                      <a:endParaRPr lang="en-US" sz="1800" dirty="0"/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SolaimanLipi" pitchFamily="65" charset="0"/>
                          <a:cs typeface="SolaimanLipi" pitchFamily="65" charset="0"/>
                        </a:rPr>
                        <a:t>আন্তঃসংস্থা সমন্বয়ের লক্ষ্যে চুক্তি/সমঝোতা স্মারক</a:t>
                      </a:r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 {৩}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৩টি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যেতে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পারে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।</a:t>
                      </a:r>
                      <a:endParaRPr lang="bn-BD" sz="1800" kern="1200" baseline="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r>
                        <a:rPr lang="bn-BD" sz="18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নিরাপদ খাদ্য কর্তৃপক্ষ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r>
                        <a:rPr lang="bn-BD" sz="1800" dirty="0" smtClean="0">
                          <a:latin typeface="SolaimanLipi" pitchFamily="65" charset="0"/>
                          <a:cs typeface="SolaimanLipi" pitchFamily="65" charset="0"/>
                        </a:rPr>
                        <a:t>খাদ্য নিরাপত্তা বিষয়ক ডাটাবেজ উন্নয়ন</a:t>
                      </a:r>
                      <a:r>
                        <a:rPr lang="en-US" sz="1800" dirty="0" smtClean="0">
                          <a:latin typeface="SolaimanLipi" pitchFamily="65" charset="0"/>
                          <a:cs typeface="SolaimanLipi" pitchFamily="65" charset="0"/>
                        </a:rPr>
                        <a:t> {২}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১টি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১টি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বাস্তবায়িত</a:t>
                      </a:r>
                      <a:endParaRPr lang="bn-BD" sz="1800" kern="1200" baseline="0" dirty="0" smtClean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  <a:p>
                      <a:pPr algn="ctr"/>
                      <a:r>
                        <a:rPr lang="bn-BD" sz="1800" kern="1200" baseline="0" dirty="0" smtClean="0">
                          <a:solidFill>
                            <a:schemeClr val="dk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এফপিএমইউ </a:t>
                      </a:r>
                      <a:endParaRPr lang="en-US" sz="1800" kern="1200" baseline="0" dirty="0">
                        <a:solidFill>
                          <a:schemeClr val="dk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9052560" cy="1066800"/>
          </a:xfrm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কৌশলগত উদ্দেশ্য-</a:t>
            </a:r>
            <a:r>
              <a:rPr lang="en-US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৫</a:t>
            </a:r>
            <a:r>
              <a:rPr lang="bn-BD" sz="27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খাদ্যশস্যের (চাল ও গম) বাজার মূল্য স্থিতিশীলতা নিশ্চিতকরণ </a:t>
            </a:r>
            <a:r>
              <a:rPr lang="bn-BD" sz="2000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000" b="1" dirty="0" smtClean="0">
                <a:latin typeface="SolaimanLipi" pitchFamily="65" charset="0"/>
                <a:cs typeface="SolaimanLipi" pitchFamily="65" charset="0"/>
              </a:rPr>
            </a:b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400" dirty="0" smtClean="0">
                <a:latin typeface="SolaimanLipi" pitchFamily="65" charset="0"/>
                <a:cs typeface="SolaimanLipi" pitchFamily="65" charset="0"/>
              </a:rPr>
            </a:b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sz="2400" dirty="0" smtClean="0">
                <a:latin typeface="SolaimanLipi" pitchFamily="65" charset="0"/>
                <a:cs typeface="SolaimanLipi" pitchFamily="65" charset="0"/>
              </a:rPr>
            </a:br>
            <a:r>
              <a:rPr lang="bn-BD" b="1" dirty="0" smtClean="0">
                <a:latin typeface="SolaimanLipi" pitchFamily="65" charset="0"/>
                <a:cs typeface="SolaimanLipi" pitchFamily="65" charset="0"/>
              </a:rPr>
              <a:t/>
            </a:r>
            <a:br>
              <a:rPr lang="bn-BD" b="1" dirty="0" smtClean="0">
                <a:latin typeface="SolaimanLipi" pitchFamily="65" charset="0"/>
                <a:cs typeface="SolaimanLipi" pitchFamily="65" charset="0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883439"/>
              </p:ext>
            </p:extLst>
          </p:nvPr>
        </p:nvGraphicFramePr>
        <p:xfrm>
          <a:off x="533400" y="1600200"/>
          <a:ext cx="8991600" cy="176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333"/>
                <a:gridCol w="1789218"/>
                <a:gridCol w="2495249"/>
                <a:gridCol w="2590800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কার্যক্রম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লক্ষ্যমাত্রা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বাস্তবায়ন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 </a:t>
                      </a:r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অগ্রগতি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 err="1" smtClean="0">
                          <a:solidFill>
                            <a:schemeClr val="lt1"/>
                          </a:solidFill>
                          <a:latin typeface="Nikosh" pitchFamily="2" charset="0"/>
                          <a:ea typeface="+mn-ea"/>
                          <a:cs typeface="Nikosh" pitchFamily="2" charset="0"/>
                        </a:rPr>
                        <a:t>মন্তব্য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Nikosh" pitchFamily="2" charset="0"/>
                        <a:ea typeface="+mn-ea"/>
                        <a:cs typeface="Nikosh" pitchFamily="2" charset="0"/>
                      </a:endParaRPr>
                    </a:p>
                  </a:txBody>
                  <a:tcPr/>
                </a:tc>
              </a:tr>
              <a:tr h="1080135">
                <a:tc>
                  <a:txBody>
                    <a:bodyPr/>
                    <a:lstStyle/>
                    <a:p>
                      <a:r>
                        <a:rPr lang="bn-BD" sz="2000" b="0" dirty="0" smtClean="0">
                          <a:latin typeface="SolaimanLipi" pitchFamily="65" charset="0"/>
                          <a:cs typeface="SolaimanLipi" pitchFamily="65" charset="0"/>
                        </a:rPr>
                        <a:t>খোলা বাজারে চাল ও আটা বিক্রয়</a:t>
                      </a:r>
                      <a:r>
                        <a:rPr lang="en-US" sz="2000" b="0" dirty="0" smtClean="0">
                          <a:latin typeface="SolaimanLipi" pitchFamily="65" charset="0"/>
                          <a:cs typeface="SolaimanLipi" pitchFamily="65" charset="0"/>
                        </a:rPr>
                        <a:t> {৫}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olaimanLipi" pitchFamily="65" charset="0"/>
                          <a:cs typeface="SolaimanLipi" pitchFamily="65" charset="0"/>
                        </a:rPr>
                        <a:t>৫.০০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লক্ষ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মে:টন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SolaimanLipi" pitchFamily="65" charset="0"/>
                          <a:cs typeface="SolaimanLipi" pitchFamily="65" charset="0"/>
                        </a:rPr>
                        <a:t>১.৩৩ </a:t>
                      </a:r>
                      <a:r>
                        <a:rPr lang="en-US" sz="2000" dirty="0" err="1" smtClean="0">
                          <a:latin typeface="SolaimanLipi" pitchFamily="65" charset="0"/>
                          <a:cs typeface="SolaimanLipi" pitchFamily="65" charset="0"/>
                        </a:rPr>
                        <a:t>লক্ষ</a:t>
                      </a:r>
                      <a:r>
                        <a:rPr lang="en-US" sz="200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dirty="0" err="1" smtClean="0">
                          <a:latin typeface="SolaimanLipi" pitchFamily="65" charset="0"/>
                          <a:cs typeface="SolaimanLipi" pitchFamily="65" charset="0"/>
                        </a:rPr>
                        <a:t>মে</a:t>
                      </a:r>
                      <a:r>
                        <a:rPr lang="en-US" sz="2000" dirty="0" smtClean="0">
                          <a:latin typeface="SolaimanLipi" pitchFamily="65" charset="0"/>
                          <a:cs typeface="SolaimanLipi" pitchFamily="65" charset="0"/>
                        </a:rPr>
                        <a:t>: </a:t>
                      </a:r>
                      <a:r>
                        <a:rPr lang="en-US" sz="2000" dirty="0" err="1" smtClean="0">
                          <a:latin typeface="SolaimanLipi" pitchFamily="65" charset="0"/>
                          <a:cs typeface="SolaimanLipi" pitchFamily="65" charset="0"/>
                        </a:rPr>
                        <a:t>টন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আলোচনা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করা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যেতে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SolaimanLipi" pitchFamily="65" charset="0"/>
                          <a:cs typeface="SolaimanLipi" pitchFamily="65" charset="0"/>
                        </a:rPr>
                        <a:t>পারে</a:t>
                      </a:r>
                      <a:r>
                        <a:rPr lang="en-US" sz="2000" baseline="0" dirty="0" smtClean="0"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5" name="Group 99"/>
          <p:cNvGraphicFramePr>
            <a:graphicFrameLocks noGrp="1"/>
          </p:cNvGraphicFramePr>
          <p:nvPr>
            <p:ph idx="1"/>
          </p:nvPr>
        </p:nvGraphicFramePr>
        <p:xfrm>
          <a:off x="1295400" y="685800"/>
          <a:ext cx="7950200" cy="2993514"/>
        </p:xfrm>
        <a:graphic>
          <a:graphicData uri="http://schemas.openxmlformats.org/drawingml/2006/table">
            <a:tbl>
              <a:tblPr/>
              <a:tblGrid>
                <a:gridCol w="2336800"/>
                <a:gridCol w="2921000"/>
                <a:gridCol w="2692400"/>
              </a:tblGrid>
              <a:tr h="414236"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অডিট আপত্তি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ডিসেম্বর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/১৫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জানুয়ারি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/১৬</a:t>
                      </a: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164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প্রারম্ভিক আপত্তি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২০১৯৩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২০১২০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নতুন সংযোজন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৭০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৮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758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মোট আপত্তি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২০২৬০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২০১২৮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নিস্পত্তির সংখ্যা	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১৪৩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১৭৭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648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অবশিষ্ট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২০১২০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১৯৯৫১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236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জড়িত টাকা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৩৩০,১৪২.২৫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লক্ষ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টাকা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৩৩০,০৫২.৯০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লক্ষ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টাকা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8" name="Rectangle 46"/>
          <p:cNvSpPr>
            <a:spLocks noChangeArrowheads="1"/>
          </p:cNvSpPr>
          <p:nvPr/>
        </p:nvSpPr>
        <p:spPr bwMode="auto">
          <a:xfrm>
            <a:off x="304800" y="152400"/>
            <a:ext cx="952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187" tIns="49593" rIns="99187" bIns="49593"/>
          <a:lstStyle/>
          <a:p>
            <a:pPr marL="373063" indent="-373063" algn="l" defTabSz="992188">
              <a:lnSpc>
                <a:spcPct val="80000"/>
              </a:lnSpc>
              <a:spcBef>
                <a:spcPct val="20000"/>
              </a:spcBef>
            </a:pPr>
            <a:r>
              <a:rPr lang="en-US" sz="2600" b="1">
                <a:solidFill>
                  <a:srgbClr val="0000CC"/>
                </a:solidFill>
                <a:latin typeface="SolaimanLipi" pitchFamily="65" charset="0"/>
                <a:cs typeface="SolaimanLipi" pitchFamily="65" charset="0"/>
              </a:rPr>
              <a:t>	</a:t>
            </a:r>
            <a:r>
              <a:rPr lang="bn-BD" sz="2600" b="1">
                <a:solidFill>
                  <a:schemeClr val="tx2"/>
                </a:solidFill>
                <a:latin typeface="SolaimanLipi" pitchFamily="65" charset="0"/>
                <a:cs typeface="SolaimanLipi" pitchFamily="65" charset="0"/>
              </a:rPr>
              <a:t>সাধারণ, অগ্রিম, খসড়া এবং সংকলনভুক্ত আপত্তির তথ্যাদির হালনাগাদ তথ্য</a:t>
            </a:r>
            <a:endParaRPr lang="en-US" sz="2600" b="1">
              <a:solidFill>
                <a:schemeClr val="tx2"/>
              </a:solidFill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9340" name="Group 124"/>
          <p:cNvGraphicFramePr>
            <a:graphicFrameLocks noGrp="1"/>
          </p:cNvGraphicFramePr>
          <p:nvPr/>
        </p:nvGraphicFramePr>
        <p:xfrm>
          <a:off x="1219200" y="4495800"/>
          <a:ext cx="8039100" cy="2667000"/>
        </p:xfrm>
        <a:graphic>
          <a:graphicData uri="http://schemas.openxmlformats.org/drawingml/2006/table">
            <a:tbl>
              <a:tblPr/>
              <a:tblGrid>
                <a:gridCol w="2819400"/>
                <a:gridCol w="2609850"/>
                <a:gridCol w="260985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অডিট আপত্তি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ডিসেম্বর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/১৫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জানুয়ারি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/১৬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আপত্তির সংখ্যা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১৬০০৬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১৫৮৫৩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দ্বিপ্বক্ষীয় সভা হয়েছে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৬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আলোচিত আপত্তি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২৭২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১১৩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নিস্পত্তির সুপারিশ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২৩৮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১০৩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ব্রডশিট জবাব প্রদান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9" name="Rectangle 119"/>
          <p:cNvSpPr>
            <a:spLocks noChangeArrowheads="1"/>
          </p:cNvSpPr>
          <p:nvPr/>
        </p:nvSpPr>
        <p:spPr bwMode="auto">
          <a:xfrm>
            <a:off x="838200" y="4038600"/>
            <a:ext cx="2259013" cy="438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215" tIns="49607" rIns="99215" bIns="49607">
            <a:spAutoFit/>
          </a:bodyPr>
          <a:lstStyle/>
          <a:p>
            <a:pPr defTabSz="992188"/>
            <a:r>
              <a:rPr lang="bn-BD" sz="2200" b="1">
                <a:solidFill>
                  <a:srgbClr val="0000CC"/>
                </a:solidFill>
                <a:latin typeface="SolaimanLipi" pitchFamily="65" charset="0"/>
                <a:cs typeface="SolaimanLipi" pitchFamily="65" charset="0"/>
              </a:rPr>
              <a:t>সাধারণ </a:t>
            </a:r>
            <a:r>
              <a:rPr lang="en-US" sz="2200" b="1">
                <a:solidFill>
                  <a:srgbClr val="0000CC"/>
                </a:solidFill>
                <a:latin typeface="SolaimanLipi" pitchFamily="65" charset="0"/>
                <a:cs typeface="SolaimanLipi" pitchFamily="65" charset="0"/>
              </a:rPr>
              <a:t>আপত্তি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79" name="Group 139"/>
          <p:cNvGraphicFramePr>
            <a:graphicFrameLocks noGrp="1"/>
          </p:cNvGraphicFramePr>
          <p:nvPr>
            <p:ph sz="half" idx="2"/>
          </p:nvPr>
        </p:nvGraphicFramePr>
        <p:xfrm>
          <a:off x="457201" y="969960"/>
          <a:ext cx="9220199" cy="3221039"/>
        </p:xfrm>
        <a:graphic>
          <a:graphicData uri="http://schemas.openxmlformats.org/drawingml/2006/table">
            <a:tbl>
              <a:tblPr/>
              <a:tblGrid>
                <a:gridCol w="2053462"/>
                <a:gridCol w="1352058"/>
                <a:gridCol w="1258562"/>
                <a:gridCol w="2098233"/>
                <a:gridCol w="1225807"/>
                <a:gridCol w="1232077"/>
              </a:tblGrid>
              <a:tr h="776329"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ডিসেম্বর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/১৫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জানুয়ারি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/১৬</a:t>
                      </a:r>
                    </a:p>
                  </a:txBody>
                  <a:tcPr marL="99215" marR="99215" marT="49595" marB="4959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ডিসেম্বর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/১৫</a:t>
                      </a: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জানুয়ারি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/১৬</a:t>
                      </a: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768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 সংখ্যা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২৭৫১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২৭৩৫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 সংখ্যা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৭৬৮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৭৬৮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13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ত্রিপক্ষীয় সভা হয়েছে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০২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ত্রিপক্ষীয় সভা হয়েছে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148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আলোচিত সংখ্যা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২৩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১২৫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আলোচিত সংখ্যা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768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নিস্পত্তির সুপারিশ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১১৬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নিস্পত্তির সুপারিশ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513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ব্রডশীট জবাব-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ব্রডশীট জবাব-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২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1" name="Rectangle 55"/>
          <p:cNvSpPr>
            <a:spLocks noChangeArrowheads="1"/>
          </p:cNvSpPr>
          <p:nvPr/>
        </p:nvSpPr>
        <p:spPr bwMode="auto">
          <a:xfrm>
            <a:off x="2895600" y="7315200"/>
            <a:ext cx="10088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187" tIns="49593" rIns="99187" bIns="49593"/>
          <a:lstStyle/>
          <a:p>
            <a:pPr marL="373063" indent="-373063" algn="l" defTabSz="992188">
              <a:lnSpc>
                <a:spcPct val="80000"/>
              </a:lnSpc>
              <a:spcBef>
                <a:spcPct val="20000"/>
              </a:spcBef>
            </a:pPr>
            <a:endParaRPr lang="bn-BD" sz="2200" b="1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marL="373063" indent="-373063" algn="l" defTabSz="992188">
              <a:lnSpc>
                <a:spcPct val="80000"/>
              </a:lnSpc>
              <a:spcBef>
                <a:spcPct val="20000"/>
              </a:spcBef>
            </a:pPr>
            <a:endParaRPr lang="bn-BD" sz="5800" b="1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marL="373063" indent="-373063" algn="l" defTabSz="992188">
              <a:lnSpc>
                <a:spcPct val="80000"/>
              </a:lnSpc>
              <a:spcBef>
                <a:spcPct val="20000"/>
              </a:spcBef>
            </a:pPr>
            <a:r>
              <a:rPr lang="bn-BD" b="1">
                <a:solidFill>
                  <a:schemeClr val="tx2"/>
                </a:solidFill>
                <a:latin typeface="Siyam Rupali" pitchFamily="2" charset="0"/>
                <a:cs typeface="Siyam Rupali" pitchFamily="2" charset="0"/>
              </a:rPr>
              <a:t>	</a:t>
            </a:r>
            <a:endParaRPr lang="bn-BD" b="1">
              <a:solidFill>
                <a:srgbClr val="0000CC"/>
              </a:solidFill>
              <a:latin typeface="Siyam Rupali" pitchFamily="2" charset="0"/>
              <a:cs typeface="Siyam Rupali" pitchFamily="2" charset="0"/>
            </a:endParaRPr>
          </a:p>
          <a:p>
            <a:pPr marL="373063" indent="-373063" algn="l" defTabSz="992188">
              <a:lnSpc>
                <a:spcPct val="80000"/>
              </a:lnSpc>
              <a:spcBef>
                <a:spcPct val="20000"/>
              </a:spcBef>
            </a:pPr>
            <a:endParaRPr lang="en-US" sz="900" b="1">
              <a:solidFill>
                <a:schemeClr val="tx2"/>
              </a:solidFill>
              <a:latin typeface="Siyam Rupali" pitchFamily="2" charset="0"/>
              <a:cs typeface="Siyam Rupali" pitchFamily="2" charset="0"/>
            </a:endParaRPr>
          </a:p>
        </p:txBody>
      </p:sp>
      <p:sp>
        <p:nvSpPr>
          <p:cNvPr id="11322" name="Text Box 217"/>
          <p:cNvSpPr txBox="1">
            <a:spLocks noChangeArrowheads="1"/>
          </p:cNvSpPr>
          <p:nvPr/>
        </p:nvSpPr>
        <p:spPr bwMode="auto">
          <a:xfrm>
            <a:off x="685800" y="4419600"/>
            <a:ext cx="9144000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215" tIns="49607" rIns="99215" bIns="49607">
            <a:spAutoFit/>
          </a:bodyPr>
          <a:lstStyle/>
          <a:p>
            <a:pPr defTabSz="992188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394" name="Group 154"/>
          <p:cNvGraphicFramePr>
            <a:graphicFrameLocks noGrp="1"/>
          </p:cNvGraphicFramePr>
          <p:nvPr/>
        </p:nvGraphicFramePr>
        <p:xfrm>
          <a:off x="1600200" y="5207000"/>
          <a:ext cx="6781800" cy="1879600"/>
        </p:xfrm>
        <a:graphic>
          <a:graphicData uri="http://schemas.openxmlformats.org/drawingml/2006/table">
            <a:tbl>
              <a:tblPr/>
              <a:tblGrid>
                <a:gridCol w="2260600"/>
                <a:gridCol w="2260600"/>
                <a:gridCol w="22606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ডিসেম্বর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/১৫</a:t>
                      </a: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জানুয়ারি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/১৬</a:t>
                      </a:r>
                    </a:p>
                  </a:txBody>
                  <a:tcPr marL="99215" marR="99215" marT="49595" marB="4959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আপত্তির সংখ্যা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৫৯৫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৫৯৫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ত্রিপক্ষীয় সভা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n-B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ব্রডশীট জবাব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SolaimanLipi" pitchFamily="2" charset="0"/>
                        <a:cs typeface="SolaimanLipi" pitchFamily="2" charset="0"/>
                      </a:endParaRP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০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921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2" charset="0"/>
                          <a:cs typeface="SolaimanLipi" pitchFamily="2" charset="0"/>
                        </a:rPr>
                        <a:t>১</a:t>
                      </a:r>
                    </a:p>
                  </a:txBody>
                  <a:tcPr marL="99215" marR="99215" marT="49607" marB="496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49" name="Rectangle 253"/>
          <p:cNvSpPr>
            <a:spLocks noChangeArrowheads="1"/>
          </p:cNvSpPr>
          <p:nvPr/>
        </p:nvSpPr>
        <p:spPr bwMode="auto">
          <a:xfrm>
            <a:off x="1014413" y="4464050"/>
            <a:ext cx="4151312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9215" tIns="49607" rIns="99215" bIns="49607">
            <a:spAutoFit/>
          </a:bodyPr>
          <a:lstStyle/>
          <a:p>
            <a:pPr defTabSz="992188">
              <a:lnSpc>
                <a:spcPct val="80000"/>
              </a:lnSpc>
              <a:spcBef>
                <a:spcPct val="20000"/>
              </a:spcBef>
            </a:pPr>
            <a:r>
              <a:rPr lang="bn-BD" sz="4400" b="1">
                <a:solidFill>
                  <a:srgbClr val="0000CC"/>
                </a:solidFill>
                <a:latin typeface="SolaimanLipi" pitchFamily="65" charset="0"/>
                <a:cs typeface="SolaimanLipi" pitchFamily="65" charset="0"/>
              </a:rPr>
              <a:t>সংকলনভূক্ত আপত্তি</a:t>
            </a:r>
            <a:endParaRPr lang="en-US" sz="4400" b="1">
              <a:solidFill>
                <a:srgbClr val="0000CC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11350" name="Text Box 85"/>
          <p:cNvSpPr txBox="1">
            <a:spLocks noChangeArrowheads="1"/>
          </p:cNvSpPr>
          <p:nvPr/>
        </p:nvSpPr>
        <p:spPr bwMode="auto">
          <a:xfrm>
            <a:off x="838200" y="228600"/>
            <a:ext cx="1524000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215" tIns="49607" rIns="99215" bIns="49607">
            <a:spAutoFit/>
          </a:bodyPr>
          <a:lstStyle/>
          <a:p>
            <a:pPr defTabSz="992188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অগ্রিম</a:t>
            </a:r>
          </a:p>
        </p:txBody>
      </p:sp>
      <p:sp>
        <p:nvSpPr>
          <p:cNvPr id="11351" name="Text Box 86"/>
          <p:cNvSpPr txBox="1">
            <a:spLocks noChangeArrowheads="1"/>
          </p:cNvSpPr>
          <p:nvPr/>
        </p:nvSpPr>
        <p:spPr bwMode="auto">
          <a:xfrm>
            <a:off x="5334000" y="228600"/>
            <a:ext cx="1524000" cy="715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215" tIns="49607" rIns="99215" bIns="49607">
            <a:spAutoFit/>
          </a:bodyPr>
          <a:lstStyle/>
          <a:p>
            <a:pPr algn="l" defTabSz="992188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খসড়া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914400"/>
            <a:ext cx="8420100" cy="5334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3800" b="1" dirty="0" smtClean="0">
              <a:latin typeface="Times New Roman" pitchFamily="18" charset="0"/>
              <a:ea typeface="Mangal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8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	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সভাপতি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  :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	সচিব, খাদ্য মন্ত্রণালয়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</a:t>
            </a:r>
            <a:endParaRPr lang="en-US" sz="32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endParaRPr lang="bn-BD" sz="16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	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সভার স্থান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:	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সম্মেলন কক্ষ, খাদ্য মন্ত্রণালয়</a:t>
            </a:r>
            <a:endParaRPr lang="en-US" sz="32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endParaRPr lang="bn-BD" sz="16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	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তারিখ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     :         ২৯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.০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২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.২০১৬ খ্রি</a:t>
            </a:r>
            <a:endParaRPr lang="en-US" sz="32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endParaRPr lang="bn-BD" sz="16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  <a:p>
            <a:pPr algn="just" eaLnBrk="1" hangingPunct="1">
              <a:buFontTx/>
              <a:buNone/>
            </a:pP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	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সময়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       :	</a:t>
            </a:r>
            <a:r>
              <a:rPr lang="en-US" sz="3200" b="1" dirty="0" err="1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বিকাল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 </a:t>
            </a:r>
            <a:r>
              <a:rPr lang="en-US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৩.০</a:t>
            </a:r>
            <a:r>
              <a:rPr lang="bn-BD" sz="3200" b="1" dirty="0" smtClean="0">
                <a:latin typeface="SolaimanLipi" pitchFamily="65" charset="0"/>
                <a:ea typeface="Mangal" pitchFamily="18" charset="0"/>
                <a:cs typeface="SolaimanLipi" pitchFamily="65" charset="0"/>
              </a:rPr>
              <a:t>০ ঘটিকা</a:t>
            </a:r>
            <a:endParaRPr lang="en-US" sz="3800" b="1" dirty="0" smtClean="0">
              <a:latin typeface="SolaimanLipi" pitchFamily="65" charset="0"/>
              <a:ea typeface="Mangal" pitchFamily="18" charset="0"/>
              <a:cs typeface="SolaimanLipi" pitchFamily="65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9051925" cy="4724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বিষয়</a:t>
            </a:r>
            <a:r>
              <a:rPr lang="en-US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শাখা</a:t>
            </a:r>
            <a:r>
              <a:rPr lang="en-US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পরিদর্শন</a:t>
            </a:r>
            <a:r>
              <a:rPr lang="en-US" dirty="0" smtClean="0">
                <a:latin typeface="SolaimanLipi" pitchFamily="65" charset="0"/>
                <a:cs typeface="SolaimanLipi" pitchFamily="65" charset="0"/>
              </a:rPr>
              <a:t> ও 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নথি</a:t>
            </a:r>
            <a:r>
              <a:rPr lang="en-US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শ্রেনিবিন্যাস</a:t>
            </a:r>
            <a:r>
              <a:rPr lang="en-US" dirty="0" smtClean="0">
                <a:latin typeface="SolaimanLipi" pitchFamily="65" charset="0"/>
                <a:cs typeface="SolaimanLipi" pitchFamily="65" charset="0"/>
              </a:rPr>
              <a:t>/</a:t>
            </a:r>
            <a:r>
              <a:rPr lang="en-US" dirty="0" err="1" smtClean="0">
                <a:latin typeface="SolaimanLipi" pitchFamily="65" charset="0"/>
                <a:cs typeface="SolaimanLipi" pitchFamily="65" charset="0"/>
              </a:rPr>
              <a:t>নিস্পত্তিকরণ</a:t>
            </a:r>
            <a:endParaRPr lang="en-US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সচিবালয় নির্দেশমালা অনুযায়ী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শাখা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পরিদর্শনপূর্বক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স্বয়ংসম্পূর্ণ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প্রতিবেদন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দাখিল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8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অগ্রগতিঃ</a:t>
            </a:r>
            <a:endParaRPr lang="en-US" sz="32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 typeface="Arial" charset="0"/>
              <a:buChar char="•"/>
            </a:pP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অভ্যন্তরীণ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প্রশাসন-২ শাখাটি উপ সচিব ড. অনিমা রাণী নাথ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এবং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সরবরাহ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-১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শাখার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উপসচিব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মো</a:t>
            </a:r>
            <a:r>
              <a:rPr lang="bn-BD" sz="2400" dirty="0">
                <a:latin typeface="SolaimanLipi" pitchFamily="65" charset="0"/>
                <a:cs typeface="SolaimanLipi" pitchFamily="65" charset="0"/>
              </a:rPr>
              <a:t>ঃ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কাউসার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আহা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ম্মদ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কর্তৃক পরিদর্শন করে প্রতিবেদন দাখিল করা হয়েছে। </a:t>
            </a:r>
            <a:endParaRPr lang="en-US" sz="2400" dirty="0" smtClean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08619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9051925" cy="1981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</a:t>
            </a:r>
            <a:r>
              <a:rPr lang="en-US" sz="20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</a:t>
            </a:r>
          </a:p>
          <a:p>
            <a:pPr marL="0" indent="0" algn="just">
              <a:buFontTx/>
              <a:buNone/>
            </a:pP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সচিবালয়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নির্দেশমালা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অনুযায়ী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শাখা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/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অধিশাখার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কর্মকর্তাগণকে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পরবর্তী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মাসিক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সমন্বয়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সভার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পূর্বে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পুরাতন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নথিসমূহ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যাচাই-বাছাই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পূর্বক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শ্রেণিবিন্যাস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/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নিস্পত্তির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তালিকা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প্রণয়ন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।</a:t>
            </a:r>
            <a:endParaRPr lang="en-US" sz="2000" dirty="0" smtClean="0"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buFontTx/>
              <a:buNone/>
            </a:pPr>
            <a:r>
              <a:rPr lang="en-US" sz="20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0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অগ্রগতি</a:t>
            </a:r>
            <a:r>
              <a:rPr lang="en-US" sz="20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সমন্বয়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ও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সংসদ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,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বৈদেশিক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সংগ্রহ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,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আইসিটি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সেল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পূর্বেই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শ্রেণীবিন্যাস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করেছে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বর্তমানে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নিম্নোক্ত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শাখাসমূহ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শ্রেণীবিন্যাস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সম্পন্ন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করেছে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,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কোন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শাখা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বাকী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থাকলে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আলোচনা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যেতে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1800" dirty="0" err="1" smtClean="0">
                <a:latin typeface="SolaimanLipi" pitchFamily="65" charset="0"/>
                <a:cs typeface="SolaimanLipi" pitchFamily="65" charset="0"/>
              </a:rPr>
              <a:t>পারে</a:t>
            </a:r>
            <a:r>
              <a:rPr lang="en-US" sz="1800" dirty="0" smtClean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pPr algn="just">
              <a:buFontTx/>
              <a:buNone/>
            </a:pPr>
            <a:endParaRPr lang="en-US" dirty="0" smtClean="0"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602471"/>
              </p:ext>
            </p:extLst>
          </p:nvPr>
        </p:nvGraphicFramePr>
        <p:xfrm>
          <a:off x="685800" y="2438400"/>
          <a:ext cx="8686799" cy="4693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00"/>
                <a:gridCol w="1140690"/>
                <a:gridCol w="1272309"/>
                <a:gridCol w="1447800"/>
                <a:gridCol w="1447800"/>
                <a:gridCol w="1447800"/>
              </a:tblGrid>
              <a:tr h="418628"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শাখার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নাম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শ্রেণী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খ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শ্রেণী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গ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শ্রেণী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ঘ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শ্রেণী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মোট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প্রশাসন-১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শাখা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৮৫৮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১৫০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৫৯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১১২১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অভ্যন্তরীণ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প্রশাসন-২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১৪১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১০৩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২৫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১১৭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৩৮৬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506883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সংস্থা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প্রশাসন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৪৫১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৫৬৮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২৪১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১৯৬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১৪৫৬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সরবরাহ-২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১৮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২৩০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২৮৬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বাজেট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শাখা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১৭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৯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২৬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হিসাব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শাখা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৩১৯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৩১৯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পরিকল্পন-১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শাখা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১৪৭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১৫৯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পরিকল্পনা-২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৮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পরিকল্পনা-৩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৩১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২৩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৫৪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  <a:tr h="418628">
                <a:tc>
                  <a:txBody>
                    <a:bodyPr/>
                    <a:lstStyle/>
                    <a:p>
                      <a:pPr marL="0" marR="0" indent="0" algn="l" defTabSz="9926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তদন্ত</a:t>
                      </a:r>
                      <a:r>
                        <a:rPr lang="bn-BD" sz="1800" kern="1200" baseline="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শাখা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২০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1800" kern="1200" dirty="0" smtClean="0">
                          <a:solidFill>
                            <a:schemeClr val="tx1"/>
                          </a:solidFill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২২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54915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92964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বিষয়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ব্যবস্থাপনা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	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</a:t>
            </a:r>
            <a:r>
              <a:rPr lang="en-US" sz="2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en-US" sz="2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en-US" sz="2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নিয়োগ</a:t>
            </a:r>
            <a:endParaRPr lang="en-US" sz="24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নিয়োগের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কার্যক্রমে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দ্রুত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সম্পন্ন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endParaRPr lang="en-US" sz="24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4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অগ্রগতি</a:t>
            </a:r>
            <a:endParaRPr lang="en-US" sz="24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৩য়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শ্রেণীর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৬জনের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নিয়োগপত্র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দেয়া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হয়েছে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ইতোমধ্যে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৫জন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যোগদান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করেছেন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মুক্তিযুদ্ধ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বিষয়ক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ছাড়পত্র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পেলে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৪র্থ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শ্রেণীর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কর্মচারীদের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১০জনের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নি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য়োগ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সম্পন্ন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b="1" dirty="0" err="1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400" b="1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n-US" sz="2400" b="1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অধিদপ্তর</a:t>
            </a:r>
            <a:r>
              <a:rPr lang="en-US" sz="2400" b="1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)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	</a:t>
            </a: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</a:t>
            </a:r>
            <a:r>
              <a:rPr lang="en-US" sz="2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সুপরিকল্পিতভাবে খাদ্য অধিদপ্তরের কর্মকর্তা-কর্মচারিগনের প্রশিক্ষণের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400" dirty="0" smtClean="0">
                <a:latin typeface="SolaimanLipi" pitchFamily="65" charset="0"/>
                <a:cs typeface="SolaimanLipi" pitchFamily="65" charset="0"/>
              </a:rPr>
              <a:t>লক্ষ্যমাত্রা নির্ধারণ ও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অর্জন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en-US" sz="24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4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অগ্রগতি</a:t>
            </a:r>
            <a:endParaRPr lang="en-US" sz="24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*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জানুয়ারি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/১৬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মাসে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৩টি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ক্যাটাগরীতে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১০টি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ব্যাচে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মোট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৩১১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জনকে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প্রদান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সম্পন্ন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হয়েছে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*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উপখাদ্য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পরিদর্শকদের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চলমান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 এ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অব্যাহত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400" dirty="0" err="1" smtClean="0">
                <a:latin typeface="SolaimanLipi" pitchFamily="65" charset="0"/>
                <a:cs typeface="SolaimanLipi" pitchFamily="65" charset="0"/>
              </a:rPr>
              <a:t>থাকবে</a:t>
            </a:r>
            <a:r>
              <a:rPr lang="en-US" sz="2400" dirty="0" smtClean="0">
                <a:latin typeface="SolaimanLipi" pitchFamily="65" charset="0"/>
                <a:cs typeface="SolaimanLipi" pitchFamily="65" charset="0"/>
              </a:rPr>
              <a:t>। </a:t>
            </a:r>
          </a:p>
          <a:p>
            <a:pPr algn="just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marL="228600" indent="-228600" algn="just">
              <a:lnSpc>
                <a:spcPct val="90000"/>
              </a:lnSpc>
              <a:buFontTx/>
              <a:buNone/>
              <a:defRPr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34976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03238" y="304800"/>
            <a:ext cx="9051925" cy="68580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32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</a:t>
            </a:r>
            <a:r>
              <a:rPr lang="en-US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:</a:t>
            </a:r>
            <a:endParaRPr lang="en-US" sz="28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	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মডিউল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অনুযায়ী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মন্ত্রণালয়ে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ইন-হাউজ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প্রদানসহ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অন্যান্য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প্রতিষ্ঠানের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চাহিদামত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প্রশিক্ষণার্থী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মনোনয়ন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প্রদান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অব্যাহত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রাখতে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1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8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অগ্রগতি</a:t>
            </a:r>
            <a:endParaRPr lang="en-US" sz="28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*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মডিউল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অনুযায়ী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মন্ত্রণালয়ে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ইন-হাউজ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প্রদান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করা হচ্ছে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ইন-হাউজ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প্রশিক্ষণ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কর্মসূচি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চলমান। 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9097425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503238" y="304800"/>
            <a:ext cx="9051925" cy="68580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bn-BD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সিদ্ধান্তঃ </a:t>
            </a:r>
            <a:r>
              <a:rPr lang="bn-BD" sz="3200" b="1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পেন্ডিং বিষয় নিস্পত্তিকরণ</a:t>
            </a:r>
            <a:endParaRPr lang="en-US" sz="2800" b="1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	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মন্ত্রণালয় এবং খাদ্য অধিদপ্তরের কোন শাখা/অধিশাখায় পেন্ডিং/অনিস্পন্ন থাকলে তা দ্রুত নিস্পত্তি করার জন্য সিদ্ধান্ত গৃহীত হয়।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bn-BD" sz="2800" dirty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bn-BD" sz="3200" b="1" dirty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বাস্তবায়ন অগ্রগতিঃ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	খাদ্য মন্ত্রণালয় এবং খাদ্য অধিদপ্তরের পেন্ডিং/অনিস্পন্ন কোন তালিকা পাওয়া যায়নি। পেন্ডিং/অনিস্পন্ন বিষয় সভায় আলোচনা করা যেতে পারে। </a:t>
            </a: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5704738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371600"/>
            <a:ext cx="9051925" cy="5162550"/>
          </a:xfrm>
        </p:spPr>
        <p:txBody>
          <a:bodyPr/>
          <a:lstStyle/>
          <a:p>
            <a:pPr algn="ctr">
              <a:buFontTx/>
              <a:buNone/>
            </a:pPr>
            <a:endParaRPr lang="en-US" sz="4800" smtClean="0">
              <a:latin typeface="SolaimanLipi" pitchFamily="65" charset="0"/>
              <a:cs typeface="SolaimanLipi" pitchFamily="65" charset="0"/>
            </a:endParaRPr>
          </a:p>
          <a:p>
            <a:pPr algn="ctr">
              <a:buFontTx/>
              <a:buNone/>
            </a:pPr>
            <a:r>
              <a:rPr lang="en-US" sz="14200" smtClean="0">
                <a:latin typeface="SolaimanLipi" pitchFamily="65" charset="0"/>
                <a:cs typeface="SolaimanLipi" pitchFamily="65" charset="0"/>
              </a:rPr>
              <a:t>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72531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42875"/>
            <a:ext cx="9051925" cy="695325"/>
          </a:xfrm>
        </p:spPr>
        <p:txBody>
          <a:bodyPr rtlCol="0">
            <a:noAutofit/>
          </a:bodyPr>
          <a:lstStyle/>
          <a:p>
            <a:pPr defTabSz="992695" eaLnBrk="1" fontAlgn="auto" hangingPunct="1">
              <a:spcAft>
                <a:spcPts val="0"/>
              </a:spcAft>
              <a:defRPr/>
            </a:pPr>
            <a:r>
              <a:rPr lang="es-PY" sz="6600" b="1" dirty="0" smtClean="0">
                <a:solidFill>
                  <a:srgbClr val="0066FF"/>
                </a:solidFill>
                <a:latin typeface="SolaimanLipi" pitchFamily="65" charset="0"/>
                <a:ea typeface="SutonnyMJ" pitchFamily="2" charset="0"/>
                <a:cs typeface="SolaimanLipi" pitchFamily="65" charset="0"/>
              </a:rPr>
              <a:t/>
            </a:r>
            <a:br>
              <a:rPr lang="es-PY" sz="6600" b="1" dirty="0" smtClean="0">
                <a:solidFill>
                  <a:srgbClr val="0066FF"/>
                </a:solidFill>
                <a:latin typeface="SolaimanLipi" pitchFamily="65" charset="0"/>
                <a:ea typeface="SutonnyMJ" pitchFamily="2" charset="0"/>
                <a:cs typeface="SolaimanLipi" pitchFamily="65" charset="0"/>
              </a:rPr>
            </a:br>
            <a:r>
              <a:rPr lang="bn-BD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খাদ্য ম</a:t>
            </a:r>
            <a:r>
              <a:rPr lang="es-PY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ন্ত্রণালয়ের</a:t>
            </a:r>
            <a:r>
              <a:rPr lang="es-PY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endParaRPr lang="en-US" sz="4000" dirty="0" err="1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967736"/>
              </p:ext>
            </p:extLst>
          </p:nvPr>
        </p:nvGraphicFramePr>
        <p:xfrm>
          <a:off x="381000" y="1094740"/>
          <a:ext cx="9372600" cy="4187825"/>
        </p:xfrm>
        <a:graphic>
          <a:graphicData uri="http://schemas.openxmlformats.org/drawingml/2006/table">
            <a:tbl>
              <a:tblPr/>
              <a:tblGrid>
                <a:gridCol w="2743200"/>
                <a:gridCol w="1143000"/>
                <a:gridCol w="1219200"/>
                <a:gridCol w="990600"/>
                <a:gridCol w="3276600"/>
              </a:tblGrid>
              <a:tr h="5816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পদের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নাম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মঞ্জুরিকৃত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কর্মরত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শূন্য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মন্তব্য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১ম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শ্রেণি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ক্যাডার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২৯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আইন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কর্মকর্তা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ও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সিনিয়র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সহকারী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প্রধান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এর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শূণ্য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রয়েছে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629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১ম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শ্রেণি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নন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ক্যাডার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২৮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১৫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এফপিএমইউ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এর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নিয়োগ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বিধি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চূড়ান্ত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হওয়ার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পর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নিয়োগ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করা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যাবে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২য়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৩৩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১৬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নিয়োগের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জন্য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পিএসসিকে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অনুরোধ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জানানো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হয়েছে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৩য়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৩২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</a:t>
                      </a:r>
                      <a:r>
                        <a:rPr kumimoji="0" lang="bn-B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৫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নিয়োগের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উদ্যোগ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গ্রহণ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হয়েছে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ea typeface="+mn-ea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৪র্থ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৩২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১৭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১৫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নিয়োগের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উদ্যোগ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গ্রহণ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করা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হয়েছে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মোট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১৫৪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৯১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৬৩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2172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s-PY" sz="5400" b="1" dirty="0" smtClean="0">
                <a:solidFill>
                  <a:srgbClr val="0066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s-PY" sz="5400" b="1" dirty="0" smtClean="0">
                <a:solidFill>
                  <a:srgbClr val="0066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s-PY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অধিদপ্তরের</a:t>
            </a:r>
            <a:r>
              <a:rPr lang="es-PY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bn-BD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bn-BD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bn-BD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							</a:t>
            </a:r>
            <a:r>
              <a:rPr lang="bn-BD" sz="2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সূত্রঃ খাদ্য অধিদপ্তর</a:t>
            </a:r>
            <a:r>
              <a:rPr lang="en-US" sz="28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28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endParaRPr lang="en-US" sz="6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8236945"/>
              </p:ext>
            </p:extLst>
          </p:nvPr>
        </p:nvGraphicFramePr>
        <p:xfrm>
          <a:off x="503238" y="1706563"/>
          <a:ext cx="9051925" cy="3569438"/>
        </p:xfrm>
        <a:graphic>
          <a:graphicData uri="http://schemas.openxmlformats.org/drawingml/2006/table">
            <a:tbl>
              <a:tblPr/>
              <a:tblGrid>
                <a:gridCol w="3277140"/>
                <a:gridCol w="2400885"/>
                <a:gridCol w="1728095"/>
                <a:gridCol w="1645805"/>
              </a:tblGrid>
              <a:tr h="337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পদের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নাম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মঞ্জুরিকৃত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সংখ্যা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কর্মরত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শূন্য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১ম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শ্রেণি</a:t>
                      </a:r>
                      <a:r>
                        <a:rPr kumimoji="0" lang="en-US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(</a:t>
                      </a:r>
                      <a:r>
                        <a:rPr kumimoji="0" lang="en-US" sz="1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ক্যাডার</a:t>
                      </a: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২৩৬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১১৪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১২২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১ম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শ্রেণি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(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নন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- </a:t>
                      </a:r>
                      <a:r>
                        <a:rPr kumimoji="0" lang="en-US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ক্যাডার</a:t>
                      </a:r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৬৫৭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৪৬৮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১৮৯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২য়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১৭৫৭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১২৪০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১৮৯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৩য়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৪৭৩০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২৪২৭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২৩০৩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91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৪র্থ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শ্রেণি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৬২৯৬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৫২৯৯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৯৯৭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719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মোট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74061" marR="74061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১৩,৬৭৬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৯,৫৪৮</a:t>
                      </a: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৪,১২৮</a:t>
                      </a:r>
                      <a:endParaRPr kumimoji="0" lang="bn-BD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98748" marR="9874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8662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42875"/>
            <a:ext cx="9051925" cy="89535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PY" sz="5400" b="1" dirty="0" smtClean="0">
                <a:solidFill>
                  <a:srgbClr val="0066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s-PY" sz="5400" b="1" dirty="0" smtClean="0">
                <a:solidFill>
                  <a:srgbClr val="0066FF"/>
                </a:solidFill>
                <a:latin typeface="SolaimanLipi" pitchFamily="65" charset="0"/>
                <a:cs typeface="SolaimanLipi" pitchFamily="65" charset="0"/>
              </a:rPr>
            </a:br>
            <a:r>
              <a:rPr lang="es-PY" sz="4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নিরাপদ</a:t>
            </a:r>
            <a:r>
              <a:rPr lang="es-PY" sz="4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4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4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4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কর্তৃপক্ষের</a:t>
            </a:r>
            <a:r>
              <a:rPr lang="es-PY" sz="4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4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বর্তমান</a:t>
            </a:r>
            <a:r>
              <a:rPr lang="es-PY" sz="4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44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জনবল</a:t>
            </a:r>
            <a:r>
              <a:rPr lang="en-US" sz="5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/>
            </a:r>
            <a:br>
              <a:rPr lang="en-US" sz="54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</a:br>
            <a:endParaRPr lang="en-US" sz="6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ph idx="1"/>
          </p:nvPr>
        </p:nvGraphicFramePr>
        <p:xfrm>
          <a:off x="762000" y="1341120"/>
          <a:ext cx="8686800" cy="2926080"/>
        </p:xfrm>
        <a:graphic>
          <a:graphicData uri="http://schemas.openxmlformats.org/drawingml/2006/table">
            <a:tbl>
              <a:tblPr/>
              <a:tblGrid>
                <a:gridCol w="2369127"/>
                <a:gridCol w="1737360"/>
                <a:gridCol w="3000895"/>
                <a:gridCol w="1579418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পদের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নাম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মঞ্জুরিকৃত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সংখ্যা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কর্মরত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মন্তব্য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1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চেয়ারম্যান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অতিরিক্ত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সচিব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নিরাপদ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খাদ্য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আইন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/২০১৩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অনুযায়ী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পদসংখ্যা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এবং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জনপ্রশাসন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মন্ত্রণালয়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কতৃক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পদমর্যাদা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নির্ধরিত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হয়েছে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সদস্য</a:t>
                      </a: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ea typeface="+mn-ea"/>
                          <a:cs typeface="SolaimanLipi" pitchFamily="65" charset="0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১জন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যুগ্ম-সচিব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ও ৩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জন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যুগ্ম-সচিব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পদ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মর্যাদা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সম্পন্ন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সচিব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যুগ্ম-সচিব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পরিচালক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৫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উপ-সচিব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66775" algn="l"/>
                        </a:tabLst>
                        <a:defRPr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মোট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olaimanLipi" pitchFamily="65" charset="0"/>
                          <a:cs typeface="SolaimanLipi" pitchFamily="65" charset="0"/>
                        </a:rPr>
                        <a:t>১১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olaimanLipi" pitchFamily="65" charset="0"/>
                        <a:cs typeface="SolaimanLipi" pitchFamily="65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609601" y="4648200"/>
            <a:ext cx="8610600" cy="1447800"/>
          </a:xfrm>
          <a:prstGeom prst="rect">
            <a:avLst/>
          </a:prstGeom>
        </p:spPr>
        <p:txBody>
          <a:bodyPr vert="horz" lIns="99269" tIns="49635" rIns="99269" bIns="49635" rtlCol="0" anchor="ctr">
            <a:noAutofit/>
          </a:bodyPr>
          <a:lstStyle/>
          <a:p>
            <a:pPr marL="0" marR="0" lvl="0" indent="0" algn="ctr" defTabSz="99269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/>
            </a:r>
            <a:br>
              <a:rPr kumimoji="0" lang="es-PY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</a:br>
            <a:r>
              <a:rPr kumimoji="0" lang="es-PY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* </a:t>
            </a:r>
            <a:r>
              <a:rPr kumimoji="0" lang="es-PY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কর্তৃপক্ষের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প্রধান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কার্যালয়ের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জন্য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৫৭২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,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বিভিন্ন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মেট্রোপলিটন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কার্যালয়ের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জন্য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৪৮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এবং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জেলা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কার্যালয়সমূহের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জন্য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৩৮৪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সর্বমোট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১০০৪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জনবল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সমৃদ্ধ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সাংগঠনিক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কাঠামো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অনুমোদনের</a:t>
            </a:r>
            <a:r>
              <a:rPr kumimoji="0" lang="es-PY" sz="2400" b="1" i="0" u="none" strike="noStrike" kern="1200" cap="none" spc="0" normalizeH="0" noProof="0" dirty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 </a:t>
            </a:r>
            <a:r>
              <a:rPr kumimoji="0" lang="es-PY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>প্রক্রিয়াধীন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  <a:t/>
            </a:r>
            <a:b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SolaimanLipi" pitchFamily="65" charset="0"/>
                <a:ea typeface="+mj-ea"/>
                <a:cs typeface="SolaimanLipi" pitchFamily="65" charset="0"/>
              </a:rPr>
            </a:b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SolaimanLipi" pitchFamily="65" charset="0"/>
              <a:ea typeface="+mj-ea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1789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9051925" cy="7239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প্রধান</a:t>
            </a:r>
            <a:r>
              <a:rPr lang="en-US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প্রধান</a:t>
            </a:r>
            <a:r>
              <a:rPr lang="en-US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কার্যাবলি</a:t>
            </a:r>
            <a:endParaRPr lang="en-US" sz="4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763000" cy="42672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	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জাতীয়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নীতি-কৌশল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সমন্বয়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	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সরবরাহ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পরিস্থিতি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পর্যবেক্ষণ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দেশের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সার্বিক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ব্যবস্থাপনা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,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স্থিতিশীলতা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কৃষকদের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উৎসাহ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মূল্য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প্রদান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marL="282575" indent="-282575"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অভ্যন্তরীণ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সংগ্রহ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আমদানির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মাধ্যমে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নিরাপত্তা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মজুদ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গড়ে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তোলা</a:t>
            </a:r>
            <a:endParaRPr lang="es-PY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উন্নয়ন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পরিকল্পনা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গ্রহণ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endParaRPr lang="es-PY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সংশ্লিষ্ট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আইন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,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বিধি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নীতিমালা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প্রণয়ন</a:t>
            </a:r>
            <a:endParaRPr lang="es-PY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নিরাপদ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আইন-২০১৩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এর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প্রশাসনিক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কার্যক্রম</a:t>
            </a: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ও </a:t>
            </a:r>
            <a:r>
              <a:rPr lang="es-PY" sz="2400" dirty="0" err="1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বাস্তবায়ন</a:t>
            </a:r>
            <a:endParaRPr lang="es-PY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0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9051925" cy="723900"/>
          </a:xfrm>
        </p:spPr>
        <p:txBody>
          <a:bodyPr>
            <a:noAutofit/>
          </a:bodyPr>
          <a:lstStyle/>
          <a:p>
            <a:pPr eaLnBrk="1" hangingPunct="1"/>
            <a:r>
              <a:rPr lang="bn-BD" sz="4000" dirty="0" smtClean="0">
                <a:solidFill>
                  <a:srgbClr val="0000FF"/>
                </a:solidFill>
                <a:latin typeface="SolaimanLipi" pitchFamily="65" charset="0"/>
                <a:cs typeface="SolaimanLipi" pitchFamily="65" charset="0"/>
              </a:rPr>
              <a:t>সভার আলোচ্যসূচি </a:t>
            </a:r>
            <a:endParaRPr lang="en-US" sz="4000" dirty="0" smtClean="0">
              <a:solidFill>
                <a:srgbClr val="0000FF"/>
              </a:solidFill>
              <a:latin typeface="SolaimanLipi" pitchFamily="65" charset="0"/>
              <a:cs typeface="SolaimanLipi" pitchFamily="65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763000" cy="4267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</a:t>
            </a:r>
            <a:r>
              <a:rPr lang="bn-BD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বিগত সভার কার্যবিবরণী দৃঢ়ীকরণ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>
              <a:lnSpc>
                <a:spcPct val="150000"/>
              </a:lnSpc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</a:t>
            </a:r>
            <a:r>
              <a:rPr lang="bn-BD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 বিগত </a:t>
            </a:r>
            <a:r>
              <a:rPr lang="bn-BD" sz="2400" dirty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সভার </a:t>
            </a:r>
            <a:r>
              <a:rPr lang="bn-BD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সিদ্ধান্তসমূহের বাস্তবায়ন অগ্রগতি পর্যালোচনা 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</a:t>
            </a:r>
            <a:r>
              <a:rPr lang="bn-BD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বিভিন্ন শাখার অনিষ্পন্ন বিষয়সমূহ আলোচনা </a:t>
            </a:r>
            <a:endParaRPr lang="en-US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marL="282575" indent="-282575" eaLnBrk="1" hangingPunct="1">
              <a:lnSpc>
                <a:spcPct val="150000"/>
              </a:lnSpc>
              <a:buFontTx/>
              <a:buNone/>
              <a:defRPr/>
            </a:pPr>
            <a:r>
              <a:rPr lang="es-PY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* </a:t>
            </a:r>
            <a:r>
              <a:rPr lang="bn-BD" sz="2400" dirty="0" smtClean="0">
                <a:solidFill>
                  <a:srgbClr val="161616"/>
                </a:solidFill>
                <a:latin typeface="SolaimanLipi" pitchFamily="65" charset="0"/>
                <a:cs typeface="SolaimanLipi" pitchFamily="65" charset="0"/>
              </a:rPr>
              <a:t>বিবিধ </a:t>
            </a:r>
            <a:endParaRPr lang="es-PY" sz="24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4000" dirty="0" smtClean="0">
              <a:solidFill>
                <a:srgbClr val="161616"/>
              </a:solidFill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3550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381000"/>
            <a:ext cx="7315200" cy="5715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bn-BD" sz="3200" b="1" dirty="0" smtClean="0">
              <a:solidFill>
                <a:schemeClr val="accent2"/>
              </a:solidFill>
              <a:latin typeface="SolaimanLipi" pitchFamily="65" charset="0"/>
              <a:cs typeface="SolaimanLipi" pitchFamily="65" charset="0"/>
            </a:endParaRPr>
          </a:p>
          <a:p>
            <a:pPr algn="ctr" eaLnBrk="1" hangingPunct="1">
              <a:lnSpc>
                <a:spcPct val="140000"/>
              </a:lnSpc>
              <a:buFontTx/>
              <a:buNone/>
            </a:pPr>
            <a:endParaRPr lang="en-US" sz="4000" dirty="0" smtClean="0">
              <a:latin typeface="SolaimanLipi" pitchFamily="65" charset="0"/>
              <a:cs typeface="SolaimanLipi" pitchFamily="65" charset="0"/>
            </a:endParaRPr>
          </a:p>
          <a:p>
            <a:pPr algn="ctr" eaLnBrk="1" hangingPunct="1">
              <a:lnSpc>
                <a:spcPct val="140000"/>
              </a:lnSpc>
              <a:buFontTx/>
              <a:buNone/>
            </a:pP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জানুয়া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রি</a:t>
            </a:r>
            <a:r>
              <a:rPr lang="en-US" sz="4000" dirty="0" smtClean="0">
                <a:latin typeface="Suatonymj"/>
                <a:cs typeface="SolaimanLipi" pitchFamily="65" charset="0"/>
              </a:rPr>
              <a:t>/২০১৬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মাসে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 অনুষ্ঠিত</a:t>
            </a:r>
            <a:r>
              <a:rPr lang="en-US" sz="4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সভার</a:t>
            </a:r>
            <a:r>
              <a:rPr lang="en-US" sz="40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4000" dirty="0" err="1" smtClean="0">
                <a:latin typeface="SolaimanLipi" pitchFamily="65" charset="0"/>
                <a:cs typeface="SolaimanLipi" pitchFamily="65" charset="0"/>
              </a:rPr>
              <a:t>কার্যবিবরণী</a:t>
            </a:r>
            <a:r>
              <a:rPr lang="bn-BD" sz="4000" dirty="0" smtClean="0">
                <a:latin typeface="SolaimanLipi" pitchFamily="65" charset="0"/>
                <a:cs typeface="SolaimanLipi" pitchFamily="65" charset="0"/>
              </a:rPr>
              <a:t> দৃঢ়করন </a:t>
            </a:r>
            <a:endParaRPr lang="en-US" sz="4000" dirty="0" smtClean="0">
              <a:latin typeface="SolaimanLipi" pitchFamily="65" charset="0"/>
              <a:cs typeface="SolaimanLipi" pitchFamily="65" charset="0"/>
            </a:endParaRPr>
          </a:p>
          <a:p>
            <a:pPr algn="just" eaLnBrk="1" hangingPunct="1">
              <a:lnSpc>
                <a:spcPct val="140000"/>
              </a:lnSpc>
              <a:buFontTx/>
              <a:buNone/>
            </a:pPr>
            <a:r>
              <a:rPr lang="bn-BD" sz="3200" b="1" dirty="0" smtClean="0">
                <a:latin typeface="SolaimanLipi" pitchFamily="65" charset="0"/>
                <a:cs typeface="SolaimanLipi" pitchFamily="65" charset="0"/>
              </a:rPr>
              <a:t> </a:t>
            </a:r>
            <a:endParaRPr lang="en-US" sz="3200" b="1" dirty="0" smtClean="0">
              <a:latin typeface="SolaimanLipi" pitchFamily="65" charset="0"/>
              <a:cs typeface="SolaimanLipi" pitchFamily="65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381000"/>
            <a:ext cx="9220200" cy="6096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bn-BD" sz="2600" dirty="0" smtClean="0">
                <a:latin typeface="SolaimanLipi" pitchFamily="65" charset="0"/>
                <a:cs typeface="SolaimanLipi" pitchFamily="65" charset="0"/>
              </a:rPr>
              <a:t>রূপকল্প ও অভিলক্ষ্য বাস্তবায়নে চিহ্নিত সমস্যা ও চ্যালেঞ্জসমূহ মোকাবেলার জন্য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মন্ত্রিপরিষদ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সচিব</a:t>
            </a:r>
            <a:r>
              <a:rPr lang="bn-BD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এবং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সচিব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,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মধ্যে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APA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চুক্তি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স্বাক্ষরিত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হয়েছে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চুক্তি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অনুযায়ী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bn-BD" sz="2600" dirty="0" smtClean="0">
                <a:latin typeface="SolaimanLipi" pitchFamily="65" charset="0"/>
                <a:cs typeface="SolaimanLipi" pitchFamily="65" charset="0"/>
              </a:rPr>
              <a:t>খাদ্য মন্ত্রণালয়ের কৌশলগত ও আবশ্যিক উদ্দেশ্য নির্ধারণ করা হয়েছে</a:t>
            </a:r>
            <a:r>
              <a:rPr lang="en-US" sz="26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600" dirty="0" err="1" smtClean="0">
                <a:latin typeface="SolaimanLipi" pitchFamily="65" charset="0"/>
                <a:cs typeface="SolaimanLipi" pitchFamily="65" charset="0"/>
              </a:rPr>
              <a:t>নিম্নরূপ</a:t>
            </a:r>
            <a:r>
              <a:rPr lang="bn-BD" sz="2600" dirty="0" smtClean="0">
                <a:latin typeface="SolaimanLipi" pitchFamily="65" charset="0"/>
                <a:cs typeface="SolaimanLipi" pitchFamily="65" charset="0"/>
              </a:rPr>
              <a:t>-</a:t>
            </a:r>
            <a:endParaRPr lang="en-US" sz="26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None/>
            </a:pPr>
            <a:endParaRPr lang="en-US" sz="2600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bn-BD" sz="40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আবশ্যিক কৌশলগত উদ্দেশ্যসমূহ</a:t>
            </a:r>
            <a:r>
              <a:rPr lang="en-US" sz="4000" dirty="0" smtClean="0">
                <a:solidFill>
                  <a:srgbClr val="FF0000"/>
                </a:solidFill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100" dirty="0" smtClean="0">
                <a:latin typeface="SolaimanLipi" pitchFamily="65" charset="0"/>
                <a:cs typeface="SolaimanLipi" pitchFamily="65" charset="0"/>
              </a:rPr>
              <a:t>(</a:t>
            </a:r>
            <a:r>
              <a:rPr lang="en-US" sz="2100" dirty="0" err="1" smtClean="0">
                <a:latin typeface="SolaimanLipi" pitchFamily="65" charset="0"/>
                <a:cs typeface="SolaimanLipi" pitchFamily="65" charset="0"/>
              </a:rPr>
              <a:t>সকল</a:t>
            </a:r>
            <a:r>
              <a:rPr lang="en-US" sz="21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100" dirty="0" err="1" smtClean="0"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21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100" dirty="0" err="1" smtClean="0">
                <a:latin typeface="SolaimanLipi" pitchFamily="65" charset="0"/>
                <a:cs typeface="SolaimanLipi" pitchFamily="65" charset="0"/>
              </a:rPr>
              <a:t>জন্য</a:t>
            </a:r>
            <a:r>
              <a:rPr lang="en-US" sz="21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100" dirty="0" err="1" smtClean="0">
                <a:latin typeface="SolaimanLipi" pitchFamily="65" charset="0"/>
                <a:cs typeface="SolaimanLipi" pitchFamily="65" charset="0"/>
              </a:rPr>
              <a:t>প্রযোজ্য</a:t>
            </a:r>
            <a:r>
              <a:rPr lang="en-US" sz="2100" dirty="0" smtClean="0">
                <a:latin typeface="SolaimanLipi" pitchFamily="65" charset="0"/>
                <a:cs typeface="SolaimanLipi" pitchFamily="65" charset="0"/>
              </a:rPr>
              <a:t>)</a:t>
            </a:r>
            <a:endParaRPr lang="bn-BD" sz="4000" dirty="0" smtClean="0">
              <a:solidFill>
                <a:srgbClr val="FF0000"/>
              </a:solidFill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bn-BD" sz="4400" dirty="0" smtClean="0">
                <a:latin typeface="SolaimanLipi" pitchFamily="65" charset="0"/>
                <a:cs typeface="SolaimanLipi" pitchFamily="65" charset="0"/>
              </a:rPr>
              <a:t>	</a:t>
            </a: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* দক্ষতার সঙ্গে বার্ষিক কর্মসম্পাদন চুক্তি বাস্তবায়ন</a:t>
            </a:r>
          </a:p>
          <a:p>
            <a:pPr algn="just">
              <a:lnSpc>
                <a:spcPct val="90000"/>
              </a:lnSpc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	* উদ্ভাবন ও অভিযোগ প্রতিকারের মাধ্যমে সেবার মানোন্নয়ন</a:t>
            </a:r>
          </a:p>
          <a:p>
            <a:pPr algn="just">
              <a:lnSpc>
                <a:spcPct val="90000"/>
              </a:lnSpc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	* দক্ষতা ও নৈতিকতার উন্নয়ন</a:t>
            </a:r>
          </a:p>
          <a:p>
            <a:pPr algn="just">
              <a:lnSpc>
                <a:spcPct val="90000"/>
              </a:lnSpc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	* তথ্য অধিকার ও স্বপ্রণোদিত তথ্য প্রকাশ বাস্তবায়ন </a:t>
            </a:r>
          </a:p>
          <a:p>
            <a:pPr algn="just">
              <a:lnSpc>
                <a:spcPct val="90000"/>
              </a:lnSpc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	* আর্থিক ব্যবস্থাপনার উন্নয়ন</a:t>
            </a: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উল্লিখিত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৫টি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উদ্দেশ্য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বাস্তবায়নের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জন্য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১৯টি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কার্যক্রম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নির্ধারিত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সময়ের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মধ্যে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সম্পাদন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করতে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হবে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।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বর্ণিত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উদ্দেশ্যসমূহের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মান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নির্ধারণ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হয়েছে-১৭। 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bn-BD" sz="2800" dirty="0" smtClean="0">
                <a:latin typeface="SolaimanLipi" pitchFamily="65" charset="0"/>
                <a:cs typeface="SolaimanLipi" pitchFamily="65" charset="0"/>
              </a:rPr>
              <a:t>খাদ্য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মন্ত্রণালয়ের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বাস্তবায়ন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অগ্রগতি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পরবর্তী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Slide-এ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বর্ণনা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করা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 </a:t>
            </a:r>
            <a:r>
              <a:rPr lang="en-US" sz="2800" dirty="0" err="1" smtClean="0">
                <a:latin typeface="SolaimanLipi" pitchFamily="65" charset="0"/>
                <a:cs typeface="SolaimanLipi" pitchFamily="65" charset="0"/>
              </a:rPr>
              <a:t>হল</a:t>
            </a:r>
            <a:r>
              <a:rPr lang="en-US" sz="2800" dirty="0" smtClean="0">
                <a:latin typeface="SolaimanLipi" pitchFamily="65" charset="0"/>
                <a:cs typeface="SolaimanLipi" pitchFamily="65" charset="0"/>
              </a:rPr>
              <a:t>:</a:t>
            </a:r>
            <a:endParaRPr lang="bn-BD" sz="3200" dirty="0" smtClean="0">
              <a:latin typeface="SolaimanLipi" pitchFamily="65" charset="0"/>
              <a:cs typeface="SolaimanLipi" pitchFamily="65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bn-BD" sz="3200" dirty="0" smtClean="0">
                <a:latin typeface="SolaimanLipi" pitchFamily="65" charset="0"/>
                <a:cs typeface="SolaimanLipi" pitchFamily="65" charset="0"/>
              </a:rPr>
              <a:t>	</a:t>
            </a:r>
            <a:endParaRPr lang="en-US" sz="2800" dirty="0" smtClean="0">
              <a:latin typeface="SolaimanLipi" pitchFamily="65" charset="0"/>
              <a:cs typeface="SolaimanLipi" pitchFamily="65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4000" dirty="0" smtClean="0">
              <a:latin typeface="SolaimanLipi" pitchFamily="65" charset="0"/>
              <a:cs typeface="SolaimanLipi" pitchFamily="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81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12100</TotalTime>
  <Words>1276</Words>
  <Application>Microsoft Office PowerPoint</Application>
  <PresentationFormat>Custom</PresentationFormat>
  <Paragraphs>488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 খাদ্য মন্ত্রণালয়ের জনবল </vt:lpstr>
      <vt:lpstr> খাদ্য অধিদপ্তরের জনবল        সূত্রঃ খাদ্য অধিদপ্তর </vt:lpstr>
      <vt:lpstr> নিরাপদ খাদ্য কর্তৃপক্ষের বর্তমান জনবল </vt:lpstr>
      <vt:lpstr>মন্ত্রণালয়ের প্রধান প্রধান কার্যাবলি</vt:lpstr>
      <vt:lpstr>সভার আলোচ্যসূচি </vt:lpstr>
      <vt:lpstr>PowerPoint Presentation</vt:lpstr>
      <vt:lpstr>PowerPoint Presentation</vt:lpstr>
      <vt:lpstr>আবশ্যিক কৌশলগত উদ্দেশ্যসমূহের ১৯ টি কার্যক্রমের  মধ্যে নিম্নোক্ত ১৪ টি কার্যক্রম ইতোমধ্যে সম্পাদিত হয়েছে</vt:lpstr>
      <vt:lpstr>আবশ্যিক কৌশলগত উদ্দেশ্যসমূহের মধ্যে নিম্নোক্ত ৫টি কার্যক্রম চলমান রয়েছে </vt:lpstr>
      <vt:lpstr>PowerPoint Presentation</vt:lpstr>
      <vt:lpstr>  কৌশলগত উদ্দেশ্য-১: খাদ্যশস্যের নিরাপত্তা মজুদ এবং কৃষকদের প্রণোদনা মূল্য প্রদান নিশ্চিতকরণ  </vt:lpstr>
      <vt:lpstr>  কৌশলগত উদ্দেশ্য-২: দরিদ্র জনসাধারনের খাদ্যের প্রাপ্যতা সহজলভ্যকরণ (OMS/Fair Price ব্যতীত PFDS অন্যান্য খাত)  </vt:lpstr>
      <vt:lpstr>   কৌশলগত উদ্দেশ্য-৩: নিরাপদ খাদ্য প্রাপ্তি ও পুষ্টি পরিস্থিতির উন্নয়ন   </vt:lpstr>
      <vt:lpstr>    কৌশলগত উদ্দেশ্য-৪: খাদ্যনীতি, কৌশল ও ব্যবস্থাপনার প্রাতিষ্ঠানিক সক্ষমতা বৃদ্ধিকরণ    </vt:lpstr>
      <vt:lpstr>     কৌশলগত উদ্দেশ্য-৫: খাদ্যশস্যের (চাল ও গম) বাজার মূল্য স্থিতিশীলতা নিশ্চিতকরণ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Food and Disaster Management at Glance</dc:title>
  <dc:creator>Dell</dc:creator>
  <cp:lastModifiedBy>jahangir</cp:lastModifiedBy>
  <cp:revision>3536</cp:revision>
  <cp:lastPrinted>2016-02-29T04:55:52Z</cp:lastPrinted>
  <dcterms:created xsi:type="dcterms:W3CDTF">2006-11-01T09:45:24Z</dcterms:created>
  <dcterms:modified xsi:type="dcterms:W3CDTF">2016-02-29T04:57:33Z</dcterms:modified>
</cp:coreProperties>
</file>